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IBM Plex Sans Medium"/>
      <p:regular r:id="rId17"/>
    </p:embeddedFont>
    <p:embeddedFont>
      <p:font typeface="IBM Plex Sans Medium"/>
      <p:regular r:id="rId18"/>
    </p:embeddedFont>
    <p:embeddedFont>
      <p:font typeface="IBM Plex Sans Medium"/>
      <p:regular r:id="rId19"/>
    </p:embeddedFont>
    <p:embeddedFont>
      <p:font typeface="IBM Plex Sans Medium"/>
      <p:regular r:id="rId20"/>
    </p:embeddedFont>
    <p:embeddedFont>
      <p:font typeface="Roboto"/>
      <p:regular r:id="rId21"/>
    </p:embeddedFont>
    <p:embeddedFont>
      <p:font typeface="Roboto"/>
      <p:regular r:id="rId22"/>
    </p:embeddedFont>
    <p:embeddedFont>
      <p:font typeface="Roboto"/>
      <p:regular r:id="rId23"/>
    </p:embeddedFont>
    <p:embeddedFont>
      <p:font typeface="Roboto"/>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slideLayout" Target="../slideLayouts/slideLayout11.xml"/><Relationship Id="rId6"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1817132"/>
            <a:ext cx="7415927" cy="1064657"/>
          </a:xfrm>
          <a:prstGeom prst="rect">
            <a:avLst/>
          </a:prstGeom>
          <a:noFill/>
          <a:ln/>
        </p:spPr>
        <p:txBody>
          <a:bodyPr wrap="none" lIns="0" tIns="0" rIns="0" bIns="0" rtlCol="0" anchor="t"/>
          <a:lstStyle/>
          <a:p>
            <a:pPr indent="0" marL="0">
              <a:lnSpc>
                <a:spcPts val="8350"/>
              </a:lnSpc>
              <a:buNone/>
            </a:pPr>
            <a:r>
              <a:rPr lang="en-US" sz="6700" dirty="0">
                <a:solidFill>
                  <a:srgbClr val="F3F3F2"/>
                </a:solidFill>
                <a:latin typeface="IBM Plex Sans Medium" pitchFamily="34" charset="0"/>
                <a:ea typeface="IBM Plex Sans Medium" pitchFamily="34" charset="-122"/>
                <a:cs typeface="IBM Plex Sans Medium" pitchFamily="34" charset="-120"/>
              </a:rPr>
              <a:t>Alerta de preço</a:t>
            </a:r>
            <a:endParaRPr lang="en-US" sz="6700" dirty="0"/>
          </a:p>
        </p:txBody>
      </p:sp>
      <p:sp>
        <p:nvSpPr>
          <p:cNvPr id="4" name="Text 1"/>
          <p:cNvSpPr/>
          <p:nvPr/>
        </p:nvSpPr>
        <p:spPr>
          <a:xfrm>
            <a:off x="6350437" y="3252073"/>
            <a:ext cx="7415927" cy="3160395"/>
          </a:xfrm>
          <a:prstGeom prst="rect">
            <a:avLst/>
          </a:prstGeom>
          <a:noFill/>
          <a:ln/>
        </p:spPr>
        <p:txBody>
          <a:bodyPr wrap="square" lIns="0" tIns="0" rIns="0" bIns="0" rtlCol="0" anchor="t"/>
          <a:lstStyle/>
          <a:p>
            <a:pPr indent="0" marL="0">
              <a:lnSpc>
                <a:spcPts val="3100"/>
              </a:lnSpc>
              <a:buNone/>
            </a:pPr>
            <a:r>
              <a:rPr lang="en-US" sz="1900" dirty="0">
                <a:solidFill>
                  <a:srgbClr val="D4D4D1"/>
                </a:solidFill>
                <a:latin typeface="Roboto" pitchFamily="34" charset="0"/>
                <a:ea typeface="Roboto" pitchFamily="34" charset="-122"/>
                <a:cs typeface="Roboto" pitchFamily="34" charset="-120"/>
              </a:rPr>
              <a:t>Este projeto integra os princípios SOLID de design de software com a Arquitetura de Middleware Orientado a Mensagens (MOM) para criar um sistema robusto, flexível e escalável. Os princípios SOLID - Responsabilidade Única, Aberto/Fechado, Substituição de Liskov, Segregação de Interface e Inversão de Dependência - são aplicados para melhorar a qualidade do código, enquanto a arquitetura MOM facilita a comunicação assíncrona entre os componentes do sistema.</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8909" y="627698"/>
            <a:ext cx="13032581" cy="1426607"/>
          </a:xfrm>
          <a:prstGeom prst="rect">
            <a:avLst/>
          </a:prstGeom>
          <a:noFill/>
          <a:ln/>
        </p:spPr>
        <p:txBody>
          <a:bodyPr wrap="square" lIns="0" tIns="0" rIns="0" bIns="0" rtlCol="0" anchor="t"/>
          <a:lstStyle/>
          <a:p>
            <a:pPr indent="0" marL="0">
              <a:lnSpc>
                <a:spcPts val="5600"/>
              </a:lnSpc>
              <a:buNone/>
            </a:pPr>
            <a:r>
              <a:rPr lang="en-US" sz="4450" dirty="0">
                <a:solidFill>
                  <a:srgbClr val="F3F3F2"/>
                </a:solidFill>
                <a:latin typeface="IBM Plex Sans Medium" pitchFamily="34" charset="0"/>
                <a:ea typeface="IBM Plex Sans Medium" pitchFamily="34" charset="-122"/>
                <a:cs typeface="IBM Plex Sans Medium" pitchFamily="34" charset="-120"/>
              </a:rPr>
              <a:t>Vantagens da Arquitetura MOM em Projetos SOLID</a:t>
            </a:r>
            <a:endParaRPr lang="en-US" sz="4450" dirty="0"/>
          </a:p>
        </p:txBody>
      </p:sp>
      <p:sp>
        <p:nvSpPr>
          <p:cNvPr id="3" name="Text 1"/>
          <p:cNvSpPr/>
          <p:nvPr/>
        </p:nvSpPr>
        <p:spPr>
          <a:xfrm>
            <a:off x="798909" y="2510790"/>
            <a:ext cx="13032581" cy="1460659"/>
          </a:xfrm>
          <a:prstGeom prst="rect">
            <a:avLst/>
          </a:prstGeom>
          <a:noFill/>
          <a:ln/>
        </p:spPr>
        <p:txBody>
          <a:bodyPr wrap="square" lIns="0" tIns="0" rIns="0" bIns="0" rtlCol="0" anchor="t"/>
          <a:lstStyle/>
          <a:p>
            <a:pPr indent="0" marL="0">
              <a:lnSpc>
                <a:spcPts val="2850"/>
              </a:lnSpc>
              <a:buNone/>
            </a:pPr>
            <a:r>
              <a:rPr lang="en-US" sz="1750" dirty="0">
                <a:solidFill>
                  <a:srgbClr val="D4D4D1"/>
                </a:solidFill>
                <a:latin typeface="Roboto" pitchFamily="34" charset="0"/>
                <a:ea typeface="Roboto" pitchFamily="34" charset="-122"/>
                <a:cs typeface="Roboto" pitchFamily="34" charset="-120"/>
              </a:rPr>
              <a:t>A integração da arquitetura MOM com os princípios SOLID oferece diversas vantagens para o projeto. O desacoplamento promovido pela arquitetura MOM complementa o princípio de Responsabilidade Única (SRP), permitindo que cada serviço foque em uma única tarefa. A flexibilidade na adição de novos serviços alinha-se com o princípio Aberto/Fechado (OCP), facilitando a extensão do sistema sem modificar o código existente.</a:t>
            </a:r>
            <a:endParaRPr lang="en-US" sz="1750" dirty="0"/>
          </a:p>
        </p:txBody>
      </p:sp>
      <p:sp>
        <p:nvSpPr>
          <p:cNvPr id="4" name="Text 2"/>
          <p:cNvSpPr/>
          <p:nvPr/>
        </p:nvSpPr>
        <p:spPr>
          <a:xfrm>
            <a:off x="798909" y="4228267"/>
            <a:ext cx="13032581" cy="1095494"/>
          </a:xfrm>
          <a:prstGeom prst="rect">
            <a:avLst/>
          </a:prstGeom>
          <a:noFill/>
          <a:ln/>
        </p:spPr>
        <p:txBody>
          <a:bodyPr wrap="square" lIns="0" tIns="0" rIns="0" bIns="0" rtlCol="0" anchor="t"/>
          <a:lstStyle/>
          <a:p>
            <a:pPr indent="0" marL="0">
              <a:lnSpc>
                <a:spcPts val="2850"/>
              </a:lnSpc>
              <a:buNone/>
            </a:pPr>
            <a:r>
              <a:rPr lang="en-US" sz="1750" dirty="0">
                <a:solidFill>
                  <a:srgbClr val="D4D4D1"/>
                </a:solidFill>
                <a:latin typeface="Roboto" pitchFamily="34" charset="0"/>
                <a:ea typeface="Roboto" pitchFamily="34" charset="-122"/>
                <a:cs typeface="Roboto" pitchFamily="34" charset="-120"/>
              </a:rPr>
              <a:t>A comunicação assíncrona e o uso de interfaces para abstração de mensageria reforçam o princípio de Inversão de Dependência (DIP), reduzindo o acoplamento entre os componentes. Essa combinação resulta em um sistema mais escalável, manutenível e resiliente, capaz de evoluir com as necessidades do negócio.</a:t>
            </a:r>
            <a:endParaRPr lang="en-US" sz="1750" dirty="0"/>
          </a:p>
        </p:txBody>
      </p:sp>
      <p:pic>
        <p:nvPicPr>
          <p:cNvPr id="5" name="Image 0" descr="preencoded.png">    </p:cNvPr>
          <p:cNvPicPr>
            <a:picLocks noChangeAspect="1"/>
          </p:cNvPicPr>
          <p:nvPr/>
        </p:nvPicPr>
        <p:blipFill>
          <a:blip r:embed="rId1"/>
          <a:stretch>
            <a:fillRect/>
          </a:stretch>
        </p:blipFill>
        <p:spPr>
          <a:xfrm>
            <a:off x="798909" y="5580578"/>
            <a:ext cx="570667" cy="570667"/>
          </a:xfrm>
          <a:prstGeom prst="rect">
            <a:avLst/>
          </a:prstGeom>
        </p:spPr>
      </p:pic>
      <p:sp>
        <p:nvSpPr>
          <p:cNvPr id="6" name="Text 3"/>
          <p:cNvSpPr/>
          <p:nvPr/>
        </p:nvSpPr>
        <p:spPr>
          <a:xfrm>
            <a:off x="798909" y="6379488"/>
            <a:ext cx="2853571" cy="356711"/>
          </a:xfrm>
          <a:prstGeom prst="rect">
            <a:avLst/>
          </a:prstGeom>
          <a:noFill/>
          <a:ln/>
        </p:spPr>
        <p:txBody>
          <a:bodyPr wrap="none" lIns="0" tIns="0" rIns="0" bIns="0" rtlCol="0" anchor="t"/>
          <a:lstStyle/>
          <a:p>
            <a:pPr algn="l" indent="0" marL="0">
              <a:lnSpc>
                <a:spcPts val="2800"/>
              </a:lnSpc>
              <a:buNone/>
            </a:pPr>
            <a:r>
              <a:rPr lang="en-US" sz="2200" dirty="0">
                <a:solidFill>
                  <a:srgbClr val="D4D4D1"/>
                </a:solidFill>
                <a:latin typeface="IBM Plex Sans Medium" pitchFamily="34" charset="0"/>
                <a:ea typeface="IBM Plex Sans Medium" pitchFamily="34" charset="-122"/>
                <a:cs typeface="IBM Plex Sans Medium" pitchFamily="34" charset="-120"/>
              </a:rPr>
              <a:t>Escalabilidade</a:t>
            </a:r>
            <a:endParaRPr lang="en-US" sz="2200" dirty="0"/>
          </a:p>
        </p:txBody>
      </p:sp>
      <p:sp>
        <p:nvSpPr>
          <p:cNvPr id="7" name="Text 4"/>
          <p:cNvSpPr/>
          <p:nvPr/>
        </p:nvSpPr>
        <p:spPr>
          <a:xfrm>
            <a:off x="798909" y="6873121"/>
            <a:ext cx="3001328" cy="730329"/>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Facilita o crescimento do sistema</a:t>
            </a:r>
            <a:endParaRPr lang="en-US" sz="1750" dirty="0"/>
          </a:p>
        </p:txBody>
      </p:sp>
      <p:pic>
        <p:nvPicPr>
          <p:cNvPr id="8" name="Image 1" descr="preencoded.png">    </p:cNvPr>
          <p:cNvPicPr>
            <a:picLocks noChangeAspect="1"/>
          </p:cNvPicPr>
          <p:nvPr/>
        </p:nvPicPr>
        <p:blipFill>
          <a:blip r:embed="rId2"/>
          <a:stretch>
            <a:fillRect/>
          </a:stretch>
        </p:blipFill>
        <p:spPr>
          <a:xfrm>
            <a:off x="4142661" y="5580578"/>
            <a:ext cx="570667" cy="570667"/>
          </a:xfrm>
          <a:prstGeom prst="rect">
            <a:avLst/>
          </a:prstGeom>
        </p:spPr>
      </p:pic>
      <p:sp>
        <p:nvSpPr>
          <p:cNvPr id="9" name="Text 5"/>
          <p:cNvSpPr/>
          <p:nvPr/>
        </p:nvSpPr>
        <p:spPr>
          <a:xfrm>
            <a:off x="4142661" y="6379488"/>
            <a:ext cx="2853571" cy="356711"/>
          </a:xfrm>
          <a:prstGeom prst="rect">
            <a:avLst/>
          </a:prstGeom>
          <a:noFill/>
          <a:ln/>
        </p:spPr>
        <p:txBody>
          <a:bodyPr wrap="none" lIns="0" tIns="0" rIns="0" bIns="0" rtlCol="0" anchor="t"/>
          <a:lstStyle/>
          <a:p>
            <a:pPr algn="l" indent="0" marL="0">
              <a:lnSpc>
                <a:spcPts val="2800"/>
              </a:lnSpc>
              <a:buNone/>
            </a:pPr>
            <a:r>
              <a:rPr lang="en-US" sz="2200" dirty="0">
                <a:solidFill>
                  <a:srgbClr val="D4D4D1"/>
                </a:solidFill>
                <a:latin typeface="IBM Plex Sans Medium" pitchFamily="34" charset="0"/>
                <a:ea typeface="IBM Plex Sans Medium" pitchFamily="34" charset="-122"/>
                <a:cs typeface="IBM Plex Sans Medium" pitchFamily="34" charset="-120"/>
              </a:rPr>
              <a:t>Flexibilidade</a:t>
            </a:r>
            <a:endParaRPr lang="en-US" sz="2200" dirty="0"/>
          </a:p>
        </p:txBody>
      </p:sp>
      <p:sp>
        <p:nvSpPr>
          <p:cNvPr id="10" name="Text 6"/>
          <p:cNvSpPr/>
          <p:nvPr/>
        </p:nvSpPr>
        <p:spPr>
          <a:xfrm>
            <a:off x="4142661" y="6873121"/>
            <a:ext cx="3001328" cy="730329"/>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Permite fácil adição de novos serviços</a:t>
            </a:r>
            <a:endParaRPr lang="en-US" sz="1750" dirty="0"/>
          </a:p>
        </p:txBody>
      </p:sp>
      <p:pic>
        <p:nvPicPr>
          <p:cNvPr id="11" name="Image 2" descr="preencoded.png">    </p:cNvPr>
          <p:cNvPicPr>
            <a:picLocks noChangeAspect="1"/>
          </p:cNvPicPr>
          <p:nvPr/>
        </p:nvPicPr>
        <p:blipFill>
          <a:blip r:embed="rId3"/>
          <a:stretch>
            <a:fillRect/>
          </a:stretch>
        </p:blipFill>
        <p:spPr>
          <a:xfrm>
            <a:off x="7486412" y="5580578"/>
            <a:ext cx="570667" cy="570667"/>
          </a:xfrm>
          <a:prstGeom prst="rect">
            <a:avLst/>
          </a:prstGeom>
        </p:spPr>
      </p:pic>
      <p:sp>
        <p:nvSpPr>
          <p:cNvPr id="12" name="Text 7"/>
          <p:cNvSpPr/>
          <p:nvPr/>
        </p:nvSpPr>
        <p:spPr>
          <a:xfrm>
            <a:off x="7486412" y="6379488"/>
            <a:ext cx="2853571" cy="356711"/>
          </a:xfrm>
          <a:prstGeom prst="rect">
            <a:avLst/>
          </a:prstGeom>
          <a:noFill/>
          <a:ln/>
        </p:spPr>
        <p:txBody>
          <a:bodyPr wrap="none" lIns="0" tIns="0" rIns="0" bIns="0" rtlCol="0" anchor="t"/>
          <a:lstStyle/>
          <a:p>
            <a:pPr algn="l" indent="0" marL="0">
              <a:lnSpc>
                <a:spcPts val="2800"/>
              </a:lnSpc>
              <a:buNone/>
            </a:pPr>
            <a:r>
              <a:rPr lang="en-US" sz="2200" dirty="0">
                <a:solidFill>
                  <a:srgbClr val="D4D4D1"/>
                </a:solidFill>
                <a:latin typeface="IBM Plex Sans Medium" pitchFamily="34" charset="0"/>
                <a:ea typeface="IBM Plex Sans Medium" pitchFamily="34" charset="-122"/>
                <a:cs typeface="IBM Plex Sans Medium" pitchFamily="34" charset="-120"/>
              </a:rPr>
              <a:t>Resiliência</a:t>
            </a:r>
            <a:endParaRPr lang="en-US" sz="2200" dirty="0"/>
          </a:p>
        </p:txBody>
      </p:sp>
      <p:sp>
        <p:nvSpPr>
          <p:cNvPr id="13" name="Text 8"/>
          <p:cNvSpPr/>
          <p:nvPr/>
        </p:nvSpPr>
        <p:spPr>
          <a:xfrm>
            <a:off x="7486412" y="6873121"/>
            <a:ext cx="3001328" cy="730329"/>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Aumenta a robustez do sistema</a:t>
            </a:r>
            <a:endParaRPr lang="en-US" sz="1750" dirty="0"/>
          </a:p>
        </p:txBody>
      </p:sp>
      <p:pic>
        <p:nvPicPr>
          <p:cNvPr id="14" name="Image 3" descr="preencoded.png">    </p:cNvPr>
          <p:cNvPicPr>
            <a:picLocks noChangeAspect="1"/>
          </p:cNvPicPr>
          <p:nvPr/>
        </p:nvPicPr>
        <p:blipFill>
          <a:blip r:embed="rId4"/>
          <a:stretch>
            <a:fillRect/>
          </a:stretch>
        </p:blipFill>
        <p:spPr>
          <a:xfrm>
            <a:off x="10830163" y="5580578"/>
            <a:ext cx="570667" cy="570667"/>
          </a:xfrm>
          <a:prstGeom prst="rect">
            <a:avLst/>
          </a:prstGeom>
        </p:spPr>
      </p:pic>
      <p:sp>
        <p:nvSpPr>
          <p:cNvPr id="15" name="Text 9"/>
          <p:cNvSpPr/>
          <p:nvPr/>
        </p:nvSpPr>
        <p:spPr>
          <a:xfrm>
            <a:off x="10830163" y="6379488"/>
            <a:ext cx="2853571" cy="356711"/>
          </a:xfrm>
          <a:prstGeom prst="rect">
            <a:avLst/>
          </a:prstGeom>
          <a:noFill/>
          <a:ln/>
        </p:spPr>
        <p:txBody>
          <a:bodyPr wrap="none" lIns="0" tIns="0" rIns="0" bIns="0" rtlCol="0" anchor="t"/>
          <a:lstStyle/>
          <a:p>
            <a:pPr algn="l" indent="0" marL="0">
              <a:lnSpc>
                <a:spcPts val="2800"/>
              </a:lnSpc>
              <a:buNone/>
            </a:pPr>
            <a:r>
              <a:rPr lang="en-US" sz="2200" dirty="0">
                <a:solidFill>
                  <a:srgbClr val="D4D4D1"/>
                </a:solidFill>
                <a:latin typeface="IBM Plex Sans Medium" pitchFamily="34" charset="0"/>
                <a:ea typeface="IBM Plex Sans Medium" pitchFamily="34" charset="-122"/>
                <a:cs typeface="IBM Plex Sans Medium" pitchFamily="34" charset="-120"/>
              </a:rPr>
              <a:t>Manutenibilidade</a:t>
            </a:r>
            <a:endParaRPr lang="en-US" sz="2200" dirty="0"/>
          </a:p>
        </p:txBody>
      </p:sp>
      <p:sp>
        <p:nvSpPr>
          <p:cNvPr id="16" name="Text 10"/>
          <p:cNvSpPr/>
          <p:nvPr/>
        </p:nvSpPr>
        <p:spPr>
          <a:xfrm>
            <a:off x="10830163" y="6873121"/>
            <a:ext cx="3001328" cy="730329"/>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Simplifica atualizações e correções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22960" y="646986"/>
            <a:ext cx="9621798" cy="734735"/>
          </a:xfrm>
          <a:prstGeom prst="rect">
            <a:avLst/>
          </a:prstGeom>
          <a:noFill/>
          <a:ln/>
        </p:spPr>
        <p:txBody>
          <a:bodyPr wrap="none" lIns="0" tIns="0" rIns="0" bIns="0" rtlCol="0" anchor="t"/>
          <a:lstStyle/>
          <a:p>
            <a:pPr indent="0" marL="0">
              <a:lnSpc>
                <a:spcPts val="5750"/>
              </a:lnSpc>
              <a:buNone/>
            </a:pPr>
            <a:r>
              <a:rPr lang="en-US" sz="4600" dirty="0">
                <a:solidFill>
                  <a:srgbClr val="F3F3F2"/>
                </a:solidFill>
                <a:latin typeface="IBM Plex Sans Medium" pitchFamily="34" charset="0"/>
                <a:ea typeface="IBM Plex Sans Medium" pitchFamily="34" charset="-122"/>
                <a:cs typeface="IBM Plex Sans Medium" pitchFamily="34" charset="-120"/>
              </a:rPr>
              <a:t>A Importância dos Princípios SOLID</a:t>
            </a:r>
            <a:endParaRPr lang="en-US" sz="4600" dirty="0"/>
          </a:p>
        </p:txBody>
      </p:sp>
      <p:sp>
        <p:nvSpPr>
          <p:cNvPr id="3" name="Text 1"/>
          <p:cNvSpPr/>
          <p:nvPr/>
        </p:nvSpPr>
        <p:spPr>
          <a:xfrm>
            <a:off x="822960" y="1851898"/>
            <a:ext cx="12984480" cy="1128713"/>
          </a:xfrm>
          <a:prstGeom prst="rect">
            <a:avLst/>
          </a:prstGeom>
          <a:noFill/>
          <a:ln/>
        </p:spPr>
        <p:txBody>
          <a:bodyPr wrap="square" lIns="0" tIns="0" rIns="0" bIns="0" rtlCol="0" anchor="t"/>
          <a:lstStyle/>
          <a:p>
            <a:pPr indent="0" marL="0">
              <a:lnSpc>
                <a:spcPts val="2950"/>
              </a:lnSpc>
              <a:buNone/>
            </a:pPr>
            <a:r>
              <a:rPr lang="en-US" sz="1850" dirty="0">
                <a:solidFill>
                  <a:srgbClr val="D4D4D1"/>
                </a:solidFill>
                <a:latin typeface="Roboto" pitchFamily="34" charset="0"/>
                <a:ea typeface="Roboto" pitchFamily="34" charset="-122"/>
                <a:cs typeface="Roboto" pitchFamily="34" charset="-120"/>
              </a:rPr>
              <a:t>Os princípios SOLID são fundamentais para a engenharia de software moderna, promovendo a criação de sistemas robustos e flexíveis. Eles permitem que os desenvolvedores realizem alterações e adições sem comprometer a integridade do código existente, resultando em um desenvolvimento mais eficiente e menos propenso a erros.</a:t>
            </a:r>
            <a:endParaRPr lang="en-US" sz="1850" dirty="0"/>
          </a:p>
        </p:txBody>
      </p:sp>
      <p:sp>
        <p:nvSpPr>
          <p:cNvPr id="4" name="Text 2"/>
          <p:cNvSpPr/>
          <p:nvPr/>
        </p:nvSpPr>
        <p:spPr>
          <a:xfrm>
            <a:off x="822960" y="3245048"/>
            <a:ext cx="12984480" cy="1128713"/>
          </a:xfrm>
          <a:prstGeom prst="rect">
            <a:avLst/>
          </a:prstGeom>
          <a:noFill/>
          <a:ln/>
        </p:spPr>
        <p:txBody>
          <a:bodyPr wrap="square" lIns="0" tIns="0" rIns="0" bIns="0" rtlCol="0" anchor="t"/>
          <a:lstStyle/>
          <a:p>
            <a:pPr indent="0" marL="0">
              <a:lnSpc>
                <a:spcPts val="2950"/>
              </a:lnSpc>
              <a:buNone/>
            </a:pPr>
            <a:r>
              <a:rPr lang="en-US" sz="1850" dirty="0">
                <a:solidFill>
                  <a:srgbClr val="D4D4D1"/>
                </a:solidFill>
                <a:latin typeface="Roboto" pitchFamily="34" charset="0"/>
                <a:ea typeface="Roboto" pitchFamily="34" charset="-122"/>
                <a:cs typeface="Roboto" pitchFamily="34" charset="-120"/>
              </a:rPr>
              <a:t>A aplicação desses princípios resulta em um código mais modular e coeso, facilitando a identificação e correção de erros, além de permitir que novas funcionalidades sejam adicionadas com menor risco de impactar o funcionamento existente do sistema.</a:t>
            </a:r>
            <a:endParaRPr lang="en-US" sz="1850" dirty="0"/>
          </a:p>
        </p:txBody>
      </p:sp>
      <p:sp>
        <p:nvSpPr>
          <p:cNvPr id="5" name="Shape 3"/>
          <p:cNvSpPr/>
          <p:nvPr/>
        </p:nvSpPr>
        <p:spPr>
          <a:xfrm>
            <a:off x="822960" y="4638199"/>
            <a:ext cx="4171474" cy="1354693"/>
          </a:xfrm>
          <a:prstGeom prst="roundRect">
            <a:avLst>
              <a:gd name="adj" fmla="val 2604"/>
            </a:avLst>
          </a:prstGeom>
          <a:solidFill>
            <a:srgbClr val="484B51"/>
          </a:solidFill>
          <a:ln/>
        </p:spPr>
      </p:sp>
      <p:sp>
        <p:nvSpPr>
          <p:cNvPr id="6" name="Text 4"/>
          <p:cNvSpPr/>
          <p:nvPr/>
        </p:nvSpPr>
        <p:spPr>
          <a:xfrm>
            <a:off x="1057989" y="4873228"/>
            <a:ext cx="2939058" cy="367427"/>
          </a:xfrm>
          <a:prstGeom prst="rect">
            <a:avLst/>
          </a:prstGeom>
          <a:noFill/>
          <a:ln/>
        </p:spPr>
        <p:txBody>
          <a:bodyPr wrap="none" lIns="0" tIns="0" rIns="0" bIns="0" rtlCol="0" anchor="t"/>
          <a:lstStyle/>
          <a:p>
            <a:pPr indent="0" marL="0">
              <a:lnSpc>
                <a:spcPts val="2850"/>
              </a:lnSpc>
              <a:buNone/>
            </a:pPr>
            <a:r>
              <a:rPr lang="en-US" sz="2300" dirty="0">
                <a:solidFill>
                  <a:srgbClr val="D4D4D1"/>
                </a:solidFill>
                <a:latin typeface="IBM Plex Sans Medium" pitchFamily="34" charset="0"/>
                <a:ea typeface="IBM Plex Sans Medium" pitchFamily="34" charset="-122"/>
                <a:cs typeface="IBM Plex Sans Medium" pitchFamily="34" charset="-120"/>
              </a:rPr>
              <a:t>SRP</a:t>
            </a:r>
            <a:endParaRPr lang="en-US" sz="2300" dirty="0"/>
          </a:p>
        </p:txBody>
      </p:sp>
      <p:sp>
        <p:nvSpPr>
          <p:cNvPr id="7" name="Text 5"/>
          <p:cNvSpPr/>
          <p:nvPr/>
        </p:nvSpPr>
        <p:spPr>
          <a:xfrm>
            <a:off x="1057989" y="5381625"/>
            <a:ext cx="3701415" cy="376238"/>
          </a:xfrm>
          <a:prstGeom prst="rect">
            <a:avLst/>
          </a:prstGeom>
          <a:noFill/>
          <a:ln/>
        </p:spPr>
        <p:txBody>
          <a:bodyPr wrap="none" lIns="0" tIns="0" rIns="0" bIns="0" rtlCol="0" anchor="t"/>
          <a:lstStyle/>
          <a:p>
            <a:pPr indent="0" marL="0">
              <a:lnSpc>
                <a:spcPts val="2950"/>
              </a:lnSpc>
              <a:buNone/>
            </a:pPr>
            <a:r>
              <a:rPr lang="en-US" sz="1850" dirty="0">
                <a:solidFill>
                  <a:srgbClr val="D4D4D1"/>
                </a:solidFill>
                <a:latin typeface="Roboto" pitchFamily="34" charset="0"/>
                <a:ea typeface="Roboto" pitchFamily="34" charset="-122"/>
                <a:cs typeface="Roboto" pitchFamily="34" charset="-120"/>
              </a:rPr>
              <a:t>Responsabilidade Única</a:t>
            </a:r>
            <a:endParaRPr lang="en-US" sz="1850" dirty="0"/>
          </a:p>
        </p:txBody>
      </p:sp>
      <p:sp>
        <p:nvSpPr>
          <p:cNvPr id="8" name="Shape 6"/>
          <p:cNvSpPr/>
          <p:nvPr/>
        </p:nvSpPr>
        <p:spPr>
          <a:xfrm>
            <a:off x="5229463" y="4638199"/>
            <a:ext cx="4171474" cy="1354693"/>
          </a:xfrm>
          <a:prstGeom prst="roundRect">
            <a:avLst>
              <a:gd name="adj" fmla="val 2604"/>
            </a:avLst>
          </a:prstGeom>
          <a:solidFill>
            <a:srgbClr val="484B51"/>
          </a:solidFill>
          <a:ln/>
        </p:spPr>
      </p:sp>
      <p:sp>
        <p:nvSpPr>
          <p:cNvPr id="9" name="Text 7"/>
          <p:cNvSpPr/>
          <p:nvPr/>
        </p:nvSpPr>
        <p:spPr>
          <a:xfrm>
            <a:off x="5464493" y="4873228"/>
            <a:ext cx="2939058" cy="367427"/>
          </a:xfrm>
          <a:prstGeom prst="rect">
            <a:avLst/>
          </a:prstGeom>
          <a:noFill/>
          <a:ln/>
        </p:spPr>
        <p:txBody>
          <a:bodyPr wrap="none" lIns="0" tIns="0" rIns="0" bIns="0" rtlCol="0" anchor="t"/>
          <a:lstStyle/>
          <a:p>
            <a:pPr indent="0" marL="0">
              <a:lnSpc>
                <a:spcPts val="2850"/>
              </a:lnSpc>
              <a:buNone/>
            </a:pPr>
            <a:r>
              <a:rPr lang="en-US" sz="2300" dirty="0">
                <a:solidFill>
                  <a:srgbClr val="D4D4D1"/>
                </a:solidFill>
                <a:latin typeface="IBM Plex Sans Medium" pitchFamily="34" charset="0"/>
                <a:ea typeface="IBM Plex Sans Medium" pitchFamily="34" charset="-122"/>
                <a:cs typeface="IBM Plex Sans Medium" pitchFamily="34" charset="-120"/>
              </a:rPr>
              <a:t>OCP</a:t>
            </a:r>
            <a:endParaRPr lang="en-US" sz="2300" dirty="0"/>
          </a:p>
        </p:txBody>
      </p:sp>
      <p:sp>
        <p:nvSpPr>
          <p:cNvPr id="10" name="Text 8"/>
          <p:cNvSpPr/>
          <p:nvPr/>
        </p:nvSpPr>
        <p:spPr>
          <a:xfrm>
            <a:off x="5464493" y="5381625"/>
            <a:ext cx="3701415" cy="376238"/>
          </a:xfrm>
          <a:prstGeom prst="rect">
            <a:avLst/>
          </a:prstGeom>
          <a:noFill/>
          <a:ln/>
        </p:spPr>
        <p:txBody>
          <a:bodyPr wrap="none" lIns="0" tIns="0" rIns="0" bIns="0" rtlCol="0" anchor="t"/>
          <a:lstStyle/>
          <a:p>
            <a:pPr indent="0" marL="0">
              <a:lnSpc>
                <a:spcPts val="2950"/>
              </a:lnSpc>
              <a:buNone/>
            </a:pPr>
            <a:r>
              <a:rPr lang="en-US" sz="1850" dirty="0">
                <a:solidFill>
                  <a:srgbClr val="D4D4D1"/>
                </a:solidFill>
                <a:latin typeface="Roboto" pitchFamily="34" charset="0"/>
                <a:ea typeface="Roboto" pitchFamily="34" charset="-122"/>
                <a:cs typeface="Roboto" pitchFamily="34" charset="-120"/>
              </a:rPr>
              <a:t>Aberto/Fechado</a:t>
            </a:r>
            <a:endParaRPr lang="en-US" sz="1850" dirty="0"/>
          </a:p>
        </p:txBody>
      </p:sp>
      <p:sp>
        <p:nvSpPr>
          <p:cNvPr id="11" name="Shape 9"/>
          <p:cNvSpPr/>
          <p:nvPr/>
        </p:nvSpPr>
        <p:spPr>
          <a:xfrm>
            <a:off x="9635966" y="4638199"/>
            <a:ext cx="4171474" cy="1354693"/>
          </a:xfrm>
          <a:prstGeom prst="roundRect">
            <a:avLst>
              <a:gd name="adj" fmla="val 2604"/>
            </a:avLst>
          </a:prstGeom>
          <a:solidFill>
            <a:srgbClr val="484B51"/>
          </a:solidFill>
          <a:ln/>
        </p:spPr>
      </p:sp>
      <p:sp>
        <p:nvSpPr>
          <p:cNvPr id="12" name="Text 10"/>
          <p:cNvSpPr/>
          <p:nvPr/>
        </p:nvSpPr>
        <p:spPr>
          <a:xfrm>
            <a:off x="9870996" y="4873228"/>
            <a:ext cx="2939058" cy="367427"/>
          </a:xfrm>
          <a:prstGeom prst="rect">
            <a:avLst/>
          </a:prstGeom>
          <a:noFill/>
          <a:ln/>
        </p:spPr>
        <p:txBody>
          <a:bodyPr wrap="none" lIns="0" tIns="0" rIns="0" bIns="0" rtlCol="0" anchor="t"/>
          <a:lstStyle/>
          <a:p>
            <a:pPr indent="0" marL="0">
              <a:lnSpc>
                <a:spcPts val="2850"/>
              </a:lnSpc>
              <a:buNone/>
            </a:pPr>
            <a:r>
              <a:rPr lang="en-US" sz="2300" dirty="0">
                <a:solidFill>
                  <a:srgbClr val="D4D4D1"/>
                </a:solidFill>
                <a:latin typeface="IBM Plex Sans Medium" pitchFamily="34" charset="0"/>
                <a:ea typeface="IBM Plex Sans Medium" pitchFamily="34" charset="-122"/>
                <a:cs typeface="IBM Plex Sans Medium" pitchFamily="34" charset="-120"/>
              </a:rPr>
              <a:t>LSP</a:t>
            </a:r>
            <a:endParaRPr lang="en-US" sz="2300" dirty="0"/>
          </a:p>
        </p:txBody>
      </p:sp>
      <p:sp>
        <p:nvSpPr>
          <p:cNvPr id="13" name="Text 11"/>
          <p:cNvSpPr/>
          <p:nvPr/>
        </p:nvSpPr>
        <p:spPr>
          <a:xfrm>
            <a:off x="9870996" y="5381625"/>
            <a:ext cx="3701415" cy="376238"/>
          </a:xfrm>
          <a:prstGeom prst="rect">
            <a:avLst/>
          </a:prstGeom>
          <a:noFill/>
          <a:ln/>
        </p:spPr>
        <p:txBody>
          <a:bodyPr wrap="none" lIns="0" tIns="0" rIns="0" bIns="0" rtlCol="0" anchor="t"/>
          <a:lstStyle/>
          <a:p>
            <a:pPr indent="0" marL="0">
              <a:lnSpc>
                <a:spcPts val="2950"/>
              </a:lnSpc>
              <a:buNone/>
            </a:pPr>
            <a:r>
              <a:rPr lang="en-US" sz="1850" dirty="0">
                <a:solidFill>
                  <a:srgbClr val="D4D4D1"/>
                </a:solidFill>
                <a:latin typeface="Roboto" pitchFamily="34" charset="0"/>
                <a:ea typeface="Roboto" pitchFamily="34" charset="-122"/>
                <a:cs typeface="Roboto" pitchFamily="34" charset="-120"/>
              </a:rPr>
              <a:t>Substituição de Liskov</a:t>
            </a:r>
            <a:endParaRPr lang="en-US" sz="1850" dirty="0"/>
          </a:p>
        </p:txBody>
      </p:sp>
      <p:sp>
        <p:nvSpPr>
          <p:cNvPr id="14" name="Shape 12"/>
          <p:cNvSpPr/>
          <p:nvPr/>
        </p:nvSpPr>
        <p:spPr>
          <a:xfrm>
            <a:off x="822960" y="6227921"/>
            <a:ext cx="6374725" cy="1354693"/>
          </a:xfrm>
          <a:prstGeom prst="roundRect">
            <a:avLst>
              <a:gd name="adj" fmla="val 2604"/>
            </a:avLst>
          </a:prstGeom>
          <a:solidFill>
            <a:srgbClr val="484B51"/>
          </a:solidFill>
          <a:ln/>
        </p:spPr>
      </p:sp>
      <p:sp>
        <p:nvSpPr>
          <p:cNvPr id="15" name="Text 13"/>
          <p:cNvSpPr/>
          <p:nvPr/>
        </p:nvSpPr>
        <p:spPr>
          <a:xfrm>
            <a:off x="1057989" y="6462951"/>
            <a:ext cx="2939058" cy="367427"/>
          </a:xfrm>
          <a:prstGeom prst="rect">
            <a:avLst/>
          </a:prstGeom>
          <a:noFill/>
          <a:ln/>
        </p:spPr>
        <p:txBody>
          <a:bodyPr wrap="none" lIns="0" tIns="0" rIns="0" bIns="0" rtlCol="0" anchor="t"/>
          <a:lstStyle/>
          <a:p>
            <a:pPr indent="0" marL="0">
              <a:lnSpc>
                <a:spcPts val="2850"/>
              </a:lnSpc>
              <a:buNone/>
            </a:pPr>
            <a:r>
              <a:rPr lang="en-US" sz="2300" dirty="0">
                <a:solidFill>
                  <a:srgbClr val="D4D4D1"/>
                </a:solidFill>
                <a:latin typeface="IBM Plex Sans Medium" pitchFamily="34" charset="0"/>
                <a:ea typeface="IBM Plex Sans Medium" pitchFamily="34" charset="-122"/>
                <a:cs typeface="IBM Plex Sans Medium" pitchFamily="34" charset="-120"/>
              </a:rPr>
              <a:t>ISP</a:t>
            </a:r>
            <a:endParaRPr lang="en-US" sz="2300" dirty="0"/>
          </a:p>
        </p:txBody>
      </p:sp>
      <p:sp>
        <p:nvSpPr>
          <p:cNvPr id="16" name="Text 14"/>
          <p:cNvSpPr/>
          <p:nvPr/>
        </p:nvSpPr>
        <p:spPr>
          <a:xfrm>
            <a:off x="1057989" y="6971348"/>
            <a:ext cx="5904667" cy="376238"/>
          </a:xfrm>
          <a:prstGeom prst="rect">
            <a:avLst/>
          </a:prstGeom>
          <a:noFill/>
          <a:ln/>
        </p:spPr>
        <p:txBody>
          <a:bodyPr wrap="none" lIns="0" tIns="0" rIns="0" bIns="0" rtlCol="0" anchor="t"/>
          <a:lstStyle/>
          <a:p>
            <a:pPr indent="0" marL="0">
              <a:lnSpc>
                <a:spcPts val="2950"/>
              </a:lnSpc>
              <a:buNone/>
            </a:pPr>
            <a:r>
              <a:rPr lang="en-US" sz="1850" dirty="0">
                <a:solidFill>
                  <a:srgbClr val="D4D4D1"/>
                </a:solidFill>
                <a:latin typeface="Roboto" pitchFamily="34" charset="0"/>
                <a:ea typeface="Roboto" pitchFamily="34" charset="-122"/>
                <a:cs typeface="Roboto" pitchFamily="34" charset="-120"/>
              </a:rPr>
              <a:t>Segregação de Interface</a:t>
            </a:r>
            <a:endParaRPr lang="en-US" sz="1850" dirty="0"/>
          </a:p>
        </p:txBody>
      </p:sp>
      <p:sp>
        <p:nvSpPr>
          <p:cNvPr id="17" name="Shape 15"/>
          <p:cNvSpPr/>
          <p:nvPr/>
        </p:nvSpPr>
        <p:spPr>
          <a:xfrm>
            <a:off x="7432715" y="6227921"/>
            <a:ext cx="6374725" cy="1354693"/>
          </a:xfrm>
          <a:prstGeom prst="roundRect">
            <a:avLst>
              <a:gd name="adj" fmla="val 2604"/>
            </a:avLst>
          </a:prstGeom>
          <a:solidFill>
            <a:srgbClr val="484B51"/>
          </a:solidFill>
          <a:ln/>
        </p:spPr>
      </p:sp>
      <p:sp>
        <p:nvSpPr>
          <p:cNvPr id="18" name="Text 16"/>
          <p:cNvSpPr/>
          <p:nvPr/>
        </p:nvSpPr>
        <p:spPr>
          <a:xfrm>
            <a:off x="7667744" y="6462951"/>
            <a:ext cx="2939058" cy="367427"/>
          </a:xfrm>
          <a:prstGeom prst="rect">
            <a:avLst/>
          </a:prstGeom>
          <a:noFill/>
          <a:ln/>
        </p:spPr>
        <p:txBody>
          <a:bodyPr wrap="none" lIns="0" tIns="0" rIns="0" bIns="0" rtlCol="0" anchor="t"/>
          <a:lstStyle/>
          <a:p>
            <a:pPr indent="0" marL="0">
              <a:lnSpc>
                <a:spcPts val="2850"/>
              </a:lnSpc>
              <a:buNone/>
            </a:pPr>
            <a:r>
              <a:rPr lang="en-US" sz="2300" dirty="0">
                <a:solidFill>
                  <a:srgbClr val="D4D4D1"/>
                </a:solidFill>
                <a:latin typeface="IBM Plex Sans Medium" pitchFamily="34" charset="0"/>
                <a:ea typeface="IBM Plex Sans Medium" pitchFamily="34" charset="-122"/>
                <a:cs typeface="IBM Plex Sans Medium" pitchFamily="34" charset="-120"/>
              </a:rPr>
              <a:t>DIP</a:t>
            </a:r>
            <a:endParaRPr lang="en-US" sz="2300" dirty="0"/>
          </a:p>
        </p:txBody>
      </p:sp>
      <p:sp>
        <p:nvSpPr>
          <p:cNvPr id="19" name="Text 17"/>
          <p:cNvSpPr/>
          <p:nvPr/>
        </p:nvSpPr>
        <p:spPr>
          <a:xfrm>
            <a:off x="7667744" y="6971348"/>
            <a:ext cx="5904667" cy="376238"/>
          </a:xfrm>
          <a:prstGeom prst="rect">
            <a:avLst/>
          </a:prstGeom>
          <a:noFill/>
          <a:ln/>
        </p:spPr>
        <p:txBody>
          <a:bodyPr wrap="none" lIns="0" tIns="0" rIns="0" bIns="0" rtlCol="0" anchor="t"/>
          <a:lstStyle/>
          <a:p>
            <a:pPr indent="0" marL="0">
              <a:lnSpc>
                <a:spcPts val="2950"/>
              </a:lnSpc>
              <a:buNone/>
            </a:pPr>
            <a:r>
              <a:rPr lang="en-US" sz="1850" dirty="0">
                <a:solidFill>
                  <a:srgbClr val="D4D4D1"/>
                </a:solidFill>
                <a:latin typeface="Roboto" pitchFamily="34" charset="0"/>
                <a:ea typeface="Roboto" pitchFamily="34" charset="-122"/>
                <a:cs typeface="Roboto" pitchFamily="34" charset="-120"/>
              </a:rPr>
              <a:t>Inversão de Dependência</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015157" y="771882"/>
            <a:ext cx="7336988" cy="472083"/>
          </a:xfrm>
          <a:prstGeom prst="rect">
            <a:avLst/>
          </a:prstGeom>
          <a:noFill/>
          <a:ln/>
        </p:spPr>
        <p:txBody>
          <a:bodyPr wrap="none" lIns="0" tIns="0" rIns="0" bIns="0" rtlCol="0" anchor="t"/>
          <a:lstStyle/>
          <a:p>
            <a:pPr indent="0" marL="0">
              <a:lnSpc>
                <a:spcPts val="3700"/>
              </a:lnSpc>
              <a:buNone/>
            </a:pPr>
            <a:r>
              <a:rPr lang="en-US" sz="2950" dirty="0">
                <a:solidFill>
                  <a:srgbClr val="F3F3F2"/>
                </a:solidFill>
                <a:latin typeface="IBM Plex Sans Medium" pitchFamily="34" charset="0"/>
                <a:ea typeface="IBM Plex Sans Medium" pitchFamily="34" charset="-122"/>
                <a:cs typeface="IBM Plex Sans Medium" pitchFamily="34" charset="-120"/>
              </a:rPr>
              <a:t>Princípio da Responsabilidade Única (SRP)</a:t>
            </a:r>
            <a:endParaRPr lang="en-US" sz="2950" dirty="0"/>
          </a:p>
        </p:txBody>
      </p:sp>
      <p:sp>
        <p:nvSpPr>
          <p:cNvPr id="4" name="Text 1"/>
          <p:cNvSpPr/>
          <p:nvPr/>
        </p:nvSpPr>
        <p:spPr>
          <a:xfrm>
            <a:off x="6015157" y="1470541"/>
            <a:ext cx="8086487" cy="725091"/>
          </a:xfrm>
          <a:prstGeom prst="rect">
            <a:avLst/>
          </a:prstGeom>
          <a:noFill/>
          <a:ln/>
        </p:spPr>
        <p:txBody>
          <a:bodyPr wrap="square" lIns="0" tIns="0" rIns="0" bIns="0" rtlCol="0" anchor="t"/>
          <a:lstStyle/>
          <a:p>
            <a:pPr indent="0" marL="0">
              <a:lnSpc>
                <a:spcPts val="1900"/>
              </a:lnSpc>
              <a:buNone/>
            </a:pPr>
            <a:r>
              <a:rPr lang="en-US" sz="1150" dirty="0">
                <a:solidFill>
                  <a:srgbClr val="D4D4D1"/>
                </a:solidFill>
                <a:latin typeface="Roboto" pitchFamily="34" charset="0"/>
                <a:ea typeface="Roboto" pitchFamily="34" charset="-122"/>
                <a:cs typeface="Roboto" pitchFamily="34" charset="-120"/>
              </a:rPr>
              <a:t>O Princípio da Responsabilidade Única (SRP) estabelece que uma classe deve ter apenas uma razão para mudar. Isso significa que cada classe deve ser responsável por uma única parte da funcionalidade do sistema, facilitando a manutenção e a compreensão do código, além de promover a coesão entre os componentes.</a:t>
            </a:r>
            <a:endParaRPr lang="en-US" sz="1150" dirty="0"/>
          </a:p>
        </p:txBody>
      </p:sp>
      <p:sp>
        <p:nvSpPr>
          <p:cNvPr id="5" name="Text 2"/>
          <p:cNvSpPr/>
          <p:nvPr/>
        </p:nvSpPr>
        <p:spPr>
          <a:xfrm>
            <a:off x="6015157" y="2365534"/>
            <a:ext cx="8086487" cy="725091"/>
          </a:xfrm>
          <a:prstGeom prst="rect">
            <a:avLst/>
          </a:prstGeom>
          <a:noFill/>
          <a:ln/>
        </p:spPr>
        <p:txBody>
          <a:bodyPr wrap="square" lIns="0" tIns="0" rIns="0" bIns="0" rtlCol="0" anchor="t"/>
          <a:lstStyle/>
          <a:p>
            <a:pPr indent="0" marL="0">
              <a:lnSpc>
                <a:spcPts val="1900"/>
              </a:lnSpc>
              <a:buNone/>
            </a:pPr>
            <a:r>
              <a:rPr lang="en-US" sz="1150" dirty="0">
                <a:solidFill>
                  <a:srgbClr val="D4D4D1"/>
                </a:solidFill>
                <a:latin typeface="Roboto" pitchFamily="34" charset="0"/>
                <a:ea typeface="Roboto" pitchFamily="34" charset="-122"/>
                <a:cs typeface="Roboto" pitchFamily="34" charset="-120"/>
              </a:rPr>
              <a:t>No projeto, o SRP é aplicado através da separação clara de responsabilidades. Por exemplo, o AlertaService é responsável exclusivamente pela lógica de alertas, enquanto o NotificacaoService cuida do envio de notificações, garantindo que cada classe tenha uma única responsabilidade bem definida.</a:t>
            </a:r>
            <a:endParaRPr lang="en-US" sz="1150" dirty="0"/>
          </a:p>
        </p:txBody>
      </p:sp>
      <p:pic>
        <p:nvPicPr>
          <p:cNvPr id="6" name="Image 1" descr="preencoded.png">    </p:cNvPr>
          <p:cNvPicPr>
            <a:picLocks noChangeAspect="1"/>
          </p:cNvPicPr>
          <p:nvPr/>
        </p:nvPicPr>
        <p:blipFill>
          <a:blip r:embed="rId2"/>
          <a:stretch>
            <a:fillRect/>
          </a:stretch>
        </p:blipFill>
        <p:spPr>
          <a:xfrm>
            <a:off x="6015157" y="3260527"/>
            <a:ext cx="377666" cy="377666"/>
          </a:xfrm>
          <a:prstGeom prst="rect">
            <a:avLst/>
          </a:prstGeom>
        </p:spPr>
      </p:pic>
      <p:sp>
        <p:nvSpPr>
          <p:cNvPr id="7" name="Text 3"/>
          <p:cNvSpPr/>
          <p:nvPr/>
        </p:nvSpPr>
        <p:spPr>
          <a:xfrm>
            <a:off x="6015157" y="3789164"/>
            <a:ext cx="1888450" cy="235982"/>
          </a:xfrm>
          <a:prstGeom prst="rect">
            <a:avLst/>
          </a:prstGeom>
          <a:noFill/>
          <a:ln/>
        </p:spPr>
        <p:txBody>
          <a:bodyPr wrap="none" lIns="0" tIns="0" rIns="0" bIns="0" rtlCol="0" anchor="t"/>
          <a:lstStyle/>
          <a:p>
            <a:pPr algn="l" indent="0" marL="0">
              <a:lnSpc>
                <a:spcPts val="1850"/>
              </a:lnSpc>
              <a:buNone/>
            </a:pPr>
            <a:r>
              <a:rPr lang="en-US" sz="1450" dirty="0">
                <a:solidFill>
                  <a:srgbClr val="D4D4D1"/>
                </a:solidFill>
                <a:latin typeface="IBM Plex Sans Medium" pitchFamily="34" charset="0"/>
                <a:ea typeface="IBM Plex Sans Medium" pitchFamily="34" charset="-122"/>
                <a:cs typeface="IBM Plex Sans Medium" pitchFamily="34" charset="-120"/>
              </a:rPr>
              <a:t>Foco</a:t>
            </a:r>
            <a:endParaRPr lang="en-US" sz="1450" dirty="0"/>
          </a:p>
        </p:txBody>
      </p:sp>
      <p:sp>
        <p:nvSpPr>
          <p:cNvPr id="8" name="Text 4"/>
          <p:cNvSpPr/>
          <p:nvPr/>
        </p:nvSpPr>
        <p:spPr>
          <a:xfrm>
            <a:off x="6015157" y="4115753"/>
            <a:ext cx="8086487" cy="241697"/>
          </a:xfrm>
          <a:prstGeom prst="rect">
            <a:avLst/>
          </a:prstGeom>
          <a:noFill/>
          <a:ln/>
        </p:spPr>
        <p:txBody>
          <a:bodyPr wrap="none" lIns="0" tIns="0" rIns="0" bIns="0" rtlCol="0" anchor="t"/>
          <a:lstStyle/>
          <a:p>
            <a:pPr algn="l" indent="0" marL="0">
              <a:lnSpc>
                <a:spcPts val="1900"/>
              </a:lnSpc>
              <a:buNone/>
            </a:pPr>
            <a:r>
              <a:rPr lang="en-US" sz="1150" dirty="0">
                <a:solidFill>
                  <a:srgbClr val="D4D4D1"/>
                </a:solidFill>
                <a:latin typeface="Roboto" pitchFamily="34" charset="0"/>
                <a:ea typeface="Roboto" pitchFamily="34" charset="-122"/>
                <a:cs typeface="Roboto" pitchFamily="34" charset="-120"/>
              </a:rPr>
              <a:t>Cada classe tem uma única responsabilidade</a:t>
            </a:r>
            <a:endParaRPr lang="en-US" sz="1150" dirty="0"/>
          </a:p>
        </p:txBody>
      </p:sp>
      <p:pic>
        <p:nvPicPr>
          <p:cNvPr id="9" name="Image 2" descr="preencoded.png">    </p:cNvPr>
          <p:cNvPicPr>
            <a:picLocks noChangeAspect="1"/>
          </p:cNvPicPr>
          <p:nvPr/>
        </p:nvPicPr>
        <p:blipFill>
          <a:blip r:embed="rId3"/>
          <a:stretch>
            <a:fillRect/>
          </a:stretch>
        </p:blipFill>
        <p:spPr>
          <a:xfrm>
            <a:off x="6015157" y="4810601"/>
            <a:ext cx="377666" cy="377666"/>
          </a:xfrm>
          <a:prstGeom prst="rect">
            <a:avLst/>
          </a:prstGeom>
        </p:spPr>
      </p:pic>
      <p:sp>
        <p:nvSpPr>
          <p:cNvPr id="10" name="Text 5"/>
          <p:cNvSpPr/>
          <p:nvPr/>
        </p:nvSpPr>
        <p:spPr>
          <a:xfrm>
            <a:off x="6015157" y="5339239"/>
            <a:ext cx="1888450" cy="235982"/>
          </a:xfrm>
          <a:prstGeom prst="rect">
            <a:avLst/>
          </a:prstGeom>
          <a:noFill/>
          <a:ln/>
        </p:spPr>
        <p:txBody>
          <a:bodyPr wrap="none" lIns="0" tIns="0" rIns="0" bIns="0" rtlCol="0" anchor="t"/>
          <a:lstStyle/>
          <a:p>
            <a:pPr algn="l" indent="0" marL="0">
              <a:lnSpc>
                <a:spcPts val="1850"/>
              </a:lnSpc>
              <a:buNone/>
            </a:pPr>
            <a:r>
              <a:rPr lang="en-US" sz="1450" dirty="0">
                <a:solidFill>
                  <a:srgbClr val="D4D4D1"/>
                </a:solidFill>
                <a:latin typeface="IBM Plex Sans Medium" pitchFamily="34" charset="0"/>
                <a:ea typeface="IBM Plex Sans Medium" pitchFamily="34" charset="-122"/>
                <a:cs typeface="IBM Plex Sans Medium" pitchFamily="34" charset="-120"/>
              </a:rPr>
              <a:t>Modularidade</a:t>
            </a:r>
            <a:endParaRPr lang="en-US" sz="1450" dirty="0"/>
          </a:p>
        </p:txBody>
      </p:sp>
      <p:sp>
        <p:nvSpPr>
          <p:cNvPr id="11" name="Text 6"/>
          <p:cNvSpPr/>
          <p:nvPr/>
        </p:nvSpPr>
        <p:spPr>
          <a:xfrm>
            <a:off x="6015157" y="5665827"/>
            <a:ext cx="8086487" cy="241697"/>
          </a:xfrm>
          <a:prstGeom prst="rect">
            <a:avLst/>
          </a:prstGeom>
          <a:noFill/>
          <a:ln/>
        </p:spPr>
        <p:txBody>
          <a:bodyPr wrap="none" lIns="0" tIns="0" rIns="0" bIns="0" rtlCol="0" anchor="t"/>
          <a:lstStyle/>
          <a:p>
            <a:pPr algn="l" indent="0" marL="0">
              <a:lnSpc>
                <a:spcPts val="1900"/>
              </a:lnSpc>
              <a:buNone/>
            </a:pPr>
            <a:r>
              <a:rPr lang="en-US" sz="1150" dirty="0">
                <a:solidFill>
                  <a:srgbClr val="D4D4D1"/>
                </a:solidFill>
                <a:latin typeface="Roboto" pitchFamily="34" charset="0"/>
                <a:ea typeface="Roboto" pitchFamily="34" charset="-122"/>
                <a:cs typeface="Roboto" pitchFamily="34" charset="-120"/>
              </a:rPr>
              <a:t>Facilita a manutenção e compreensão</a:t>
            </a:r>
            <a:endParaRPr lang="en-US" sz="1150" dirty="0"/>
          </a:p>
        </p:txBody>
      </p:sp>
      <p:pic>
        <p:nvPicPr>
          <p:cNvPr id="12" name="Image 3" descr="preencoded.png">    </p:cNvPr>
          <p:cNvPicPr>
            <a:picLocks noChangeAspect="1"/>
          </p:cNvPicPr>
          <p:nvPr/>
        </p:nvPicPr>
        <p:blipFill>
          <a:blip r:embed="rId4"/>
          <a:stretch>
            <a:fillRect/>
          </a:stretch>
        </p:blipFill>
        <p:spPr>
          <a:xfrm>
            <a:off x="6015157" y="6360676"/>
            <a:ext cx="377666" cy="377666"/>
          </a:xfrm>
          <a:prstGeom prst="rect">
            <a:avLst/>
          </a:prstGeom>
        </p:spPr>
      </p:pic>
      <p:sp>
        <p:nvSpPr>
          <p:cNvPr id="13" name="Text 7"/>
          <p:cNvSpPr/>
          <p:nvPr/>
        </p:nvSpPr>
        <p:spPr>
          <a:xfrm>
            <a:off x="6015157" y="6889313"/>
            <a:ext cx="1888450" cy="235982"/>
          </a:xfrm>
          <a:prstGeom prst="rect">
            <a:avLst/>
          </a:prstGeom>
          <a:noFill/>
          <a:ln/>
        </p:spPr>
        <p:txBody>
          <a:bodyPr wrap="none" lIns="0" tIns="0" rIns="0" bIns="0" rtlCol="0" anchor="t"/>
          <a:lstStyle/>
          <a:p>
            <a:pPr algn="l" indent="0" marL="0">
              <a:lnSpc>
                <a:spcPts val="1850"/>
              </a:lnSpc>
              <a:buNone/>
            </a:pPr>
            <a:r>
              <a:rPr lang="en-US" sz="1450" dirty="0">
                <a:solidFill>
                  <a:srgbClr val="D4D4D1"/>
                </a:solidFill>
                <a:latin typeface="IBM Plex Sans Medium" pitchFamily="34" charset="0"/>
                <a:ea typeface="IBM Plex Sans Medium" pitchFamily="34" charset="-122"/>
                <a:cs typeface="IBM Plex Sans Medium" pitchFamily="34" charset="-120"/>
              </a:rPr>
              <a:t>Eficiência</a:t>
            </a:r>
            <a:endParaRPr lang="en-US" sz="1450" dirty="0"/>
          </a:p>
        </p:txBody>
      </p:sp>
      <p:sp>
        <p:nvSpPr>
          <p:cNvPr id="14" name="Text 8"/>
          <p:cNvSpPr/>
          <p:nvPr/>
        </p:nvSpPr>
        <p:spPr>
          <a:xfrm>
            <a:off x="6015157" y="7215902"/>
            <a:ext cx="8086487" cy="241697"/>
          </a:xfrm>
          <a:prstGeom prst="rect">
            <a:avLst/>
          </a:prstGeom>
          <a:noFill/>
          <a:ln/>
        </p:spPr>
        <p:txBody>
          <a:bodyPr wrap="none" lIns="0" tIns="0" rIns="0" bIns="0" rtlCol="0" anchor="t"/>
          <a:lstStyle/>
          <a:p>
            <a:pPr algn="l" indent="0" marL="0">
              <a:lnSpc>
                <a:spcPts val="1900"/>
              </a:lnSpc>
              <a:buNone/>
            </a:pPr>
            <a:r>
              <a:rPr lang="en-US" sz="1150" dirty="0">
                <a:solidFill>
                  <a:srgbClr val="D4D4D1"/>
                </a:solidFill>
                <a:latin typeface="Roboto" pitchFamily="34" charset="0"/>
                <a:ea typeface="Roboto" pitchFamily="34" charset="-122"/>
                <a:cs typeface="Roboto" pitchFamily="34" charset="-120"/>
              </a:rPr>
              <a:t>Promove código mais coeso e organizado</a:t>
            </a:r>
            <a:endParaRPr lang="en-US" sz="11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47700" y="804148"/>
            <a:ext cx="7394615" cy="578287"/>
          </a:xfrm>
          <a:prstGeom prst="rect">
            <a:avLst/>
          </a:prstGeom>
          <a:noFill/>
          <a:ln/>
        </p:spPr>
        <p:txBody>
          <a:bodyPr wrap="none" lIns="0" tIns="0" rIns="0" bIns="0" rtlCol="0" anchor="t"/>
          <a:lstStyle/>
          <a:p>
            <a:pPr indent="0" marL="0">
              <a:lnSpc>
                <a:spcPts val="4550"/>
              </a:lnSpc>
              <a:buNone/>
            </a:pPr>
            <a:r>
              <a:rPr lang="en-US" sz="3600" dirty="0">
                <a:solidFill>
                  <a:srgbClr val="F3F3F2"/>
                </a:solidFill>
                <a:latin typeface="IBM Plex Sans Medium" pitchFamily="34" charset="0"/>
                <a:ea typeface="IBM Plex Sans Medium" pitchFamily="34" charset="-122"/>
                <a:cs typeface="IBM Plex Sans Medium" pitchFamily="34" charset="-120"/>
              </a:rPr>
              <a:t>Princípio do Aberto/Fechado (OCP)</a:t>
            </a:r>
            <a:endParaRPr lang="en-US" sz="3600" dirty="0"/>
          </a:p>
        </p:txBody>
      </p:sp>
      <p:sp>
        <p:nvSpPr>
          <p:cNvPr id="3" name="Text 1"/>
          <p:cNvSpPr/>
          <p:nvPr/>
        </p:nvSpPr>
        <p:spPr>
          <a:xfrm>
            <a:off x="647700" y="1752600"/>
            <a:ext cx="13335000" cy="592455"/>
          </a:xfrm>
          <a:prstGeom prst="rect">
            <a:avLst/>
          </a:prstGeom>
          <a:noFill/>
          <a:ln/>
        </p:spPr>
        <p:txBody>
          <a:bodyPr wrap="square" lIns="0" tIns="0" rIns="0" bIns="0" rtlCol="0" anchor="t"/>
          <a:lstStyle/>
          <a:p>
            <a:pPr indent="0" marL="0">
              <a:lnSpc>
                <a:spcPts val="2300"/>
              </a:lnSpc>
              <a:buNone/>
            </a:pPr>
            <a:r>
              <a:rPr lang="en-US" sz="1450" dirty="0">
                <a:solidFill>
                  <a:srgbClr val="D4D4D1"/>
                </a:solidFill>
                <a:latin typeface="Roboto" pitchFamily="34" charset="0"/>
                <a:ea typeface="Roboto" pitchFamily="34" charset="-122"/>
                <a:cs typeface="Roboto" pitchFamily="34" charset="-120"/>
              </a:rPr>
              <a:t>O Princípio do Aberto/Fechado (OCP) afirma que as classes devem ser abertas para extensão, mas fechadas para modificação. Isso significa que novas funcionalidades podem ser adicionadas através de subclasses ou implementações sem alterar o código existente, promovendo a estabilidade do sistema.</a:t>
            </a:r>
            <a:endParaRPr lang="en-US" sz="1450" dirty="0"/>
          </a:p>
        </p:txBody>
      </p:sp>
      <p:sp>
        <p:nvSpPr>
          <p:cNvPr id="4" name="Text 2"/>
          <p:cNvSpPr/>
          <p:nvPr/>
        </p:nvSpPr>
        <p:spPr>
          <a:xfrm>
            <a:off x="647700" y="2553176"/>
            <a:ext cx="13335000" cy="592455"/>
          </a:xfrm>
          <a:prstGeom prst="rect">
            <a:avLst/>
          </a:prstGeom>
          <a:noFill/>
          <a:ln/>
        </p:spPr>
        <p:txBody>
          <a:bodyPr wrap="square" lIns="0" tIns="0" rIns="0" bIns="0" rtlCol="0" anchor="t"/>
          <a:lstStyle/>
          <a:p>
            <a:pPr indent="0" marL="0">
              <a:lnSpc>
                <a:spcPts val="2300"/>
              </a:lnSpc>
              <a:buNone/>
            </a:pPr>
            <a:r>
              <a:rPr lang="en-US" sz="1450" dirty="0">
                <a:solidFill>
                  <a:srgbClr val="D4D4D1"/>
                </a:solidFill>
                <a:latin typeface="Roboto" pitchFamily="34" charset="0"/>
                <a:ea typeface="Roboto" pitchFamily="34" charset="-122"/>
                <a:cs typeface="Roboto" pitchFamily="34" charset="-120"/>
              </a:rPr>
              <a:t>No projeto, o OCP é aplicado através do uso de interfaces e implementações flexíveis. Por exemplo, o AlertaRepository foi projetado para ser facilmente estendido, permitindo a troca de implementações de banco de dados sem modificar o código dos serviços que dependem dele, promovendo flexibilidade e manutenção.</a:t>
            </a:r>
            <a:endParaRPr lang="en-US" sz="1450" dirty="0"/>
          </a:p>
        </p:txBody>
      </p:sp>
      <p:sp>
        <p:nvSpPr>
          <p:cNvPr id="5" name="Shape 3"/>
          <p:cNvSpPr/>
          <p:nvPr/>
        </p:nvSpPr>
        <p:spPr>
          <a:xfrm>
            <a:off x="7303770" y="3353753"/>
            <a:ext cx="22860" cy="4071699"/>
          </a:xfrm>
          <a:prstGeom prst="roundRect">
            <a:avLst>
              <a:gd name="adj" fmla="val 121450"/>
            </a:avLst>
          </a:prstGeom>
          <a:solidFill>
            <a:srgbClr val="61646A"/>
          </a:solidFill>
          <a:ln/>
        </p:spPr>
      </p:sp>
      <p:sp>
        <p:nvSpPr>
          <p:cNvPr id="6" name="Shape 4"/>
          <p:cNvSpPr/>
          <p:nvPr/>
        </p:nvSpPr>
        <p:spPr>
          <a:xfrm>
            <a:off x="6482179" y="3758565"/>
            <a:ext cx="647700" cy="22860"/>
          </a:xfrm>
          <a:prstGeom prst="roundRect">
            <a:avLst>
              <a:gd name="adj" fmla="val 121450"/>
            </a:avLst>
          </a:prstGeom>
          <a:solidFill>
            <a:srgbClr val="61646A"/>
          </a:solidFill>
          <a:ln/>
        </p:spPr>
      </p:sp>
      <p:sp>
        <p:nvSpPr>
          <p:cNvPr id="7" name="Shape 5"/>
          <p:cNvSpPr/>
          <p:nvPr/>
        </p:nvSpPr>
        <p:spPr>
          <a:xfrm>
            <a:off x="7107019" y="3561874"/>
            <a:ext cx="416362" cy="416362"/>
          </a:xfrm>
          <a:prstGeom prst="roundRect">
            <a:avLst>
              <a:gd name="adj" fmla="val 6668"/>
            </a:avLst>
          </a:prstGeom>
          <a:solidFill>
            <a:srgbClr val="484B51"/>
          </a:solidFill>
          <a:ln/>
        </p:spPr>
      </p:sp>
      <p:sp>
        <p:nvSpPr>
          <p:cNvPr id="8" name="Text 6"/>
          <p:cNvSpPr/>
          <p:nvPr/>
        </p:nvSpPr>
        <p:spPr>
          <a:xfrm>
            <a:off x="7231916" y="3631168"/>
            <a:ext cx="166568" cy="277654"/>
          </a:xfrm>
          <a:prstGeom prst="rect">
            <a:avLst/>
          </a:prstGeom>
          <a:noFill/>
          <a:ln/>
        </p:spPr>
        <p:txBody>
          <a:bodyPr wrap="none" lIns="0" tIns="0" rIns="0" bIns="0" rtlCol="0" anchor="t"/>
          <a:lstStyle/>
          <a:p>
            <a:pPr algn="ctr" indent="0" marL="0">
              <a:lnSpc>
                <a:spcPts val="2150"/>
              </a:lnSpc>
              <a:buNone/>
            </a:pPr>
            <a:r>
              <a:rPr lang="en-US" sz="2150" dirty="0">
                <a:solidFill>
                  <a:srgbClr val="D4D4D1"/>
                </a:solidFill>
                <a:latin typeface="IBM Plex Sans Medium" pitchFamily="34" charset="0"/>
                <a:ea typeface="IBM Plex Sans Medium" pitchFamily="34" charset="-122"/>
                <a:cs typeface="IBM Plex Sans Medium" pitchFamily="34" charset="-120"/>
              </a:rPr>
              <a:t>1</a:t>
            </a:r>
            <a:endParaRPr lang="en-US" sz="2150" dirty="0"/>
          </a:p>
        </p:txBody>
      </p:sp>
      <p:sp>
        <p:nvSpPr>
          <p:cNvPr id="9" name="Text 7"/>
          <p:cNvSpPr/>
          <p:nvPr/>
        </p:nvSpPr>
        <p:spPr>
          <a:xfrm>
            <a:off x="3983712" y="3538776"/>
            <a:ext cx="2313503" cy="289084"/>
          </a:xfrm>
          <a:prstGeom prst="rect">
            <a:avLst/>
          </a:prstGeom>
          <a:noFill/>
          <a:ln/>
        </p:spPr>
        <p:txBody>
          <a:bodyPr wrap="none" lIns="0" tIns="0" rIns="0" bIns="0" rtlCol="0" anchor="t"/>
          <a:lstStyle/>
          <a:p>
            <a:pPr algn="r" indent="0" marL="0">
              <a:lnSpc>
                <a:spcPts val="2250"/>
              </a:lnSpc>
              <a:buNone/>
            </a:pPr>
            <a:r>
              <a:rPr lang="en-US" sz="1800" dirty="0">
                <a:solidFill>
                  <a:srgbClr val="D4D4D1"/>
                </a:solidFill>
                <a:latin typeface="IBM Plex Sans Medium" pitchFamily="34" charset="0"/>
                <a:ea typeface="IBM Plex Sans Medium" pitchFamily="34" charset="-122"/>
                <a:cs typeface="IBM Plex Sans Medium" pitchFamily="34" charset="-120"/>
              </a:rPr>
              <a:t>Design Inicial</a:t>
            </a:r>
            <a:endParaRPr lang="en-US" sz="1800" dirty="0"/>
          </a:p>
        </p:txBody>
      </p:sp>
      <p:sp>
        <p:nvSpPr>
          <p:cNvPr id="10" name="Text 8"/>
          <p:cNvSpPr/>
          <p:nvPr/>
        </p:nvSpPr>
        <p:spPr>
          <a:xfrm>
            <a:off x="647700" y="3938826"/>
            <a:ext cx="5649516" cy="296228"/>
          </a:xfrm>
          <a:prstGeom prst="rect">
            <a:avLst/>
          </a:prstGeom>
          <a:noFill/>
          <a:ln/>
        </p:spPr>
        <p:txBody>
          <a:bodyPr wrap="none" lIns="0" tIns="0" rIns="0" bIns="0" rtlCol="0" anchor="t"/>
          <a:lstStyle/>
          <a:p>
            <a:pPr algn="r" indent="0" marL="0">
              <a:lnSpc>
                <a:spcPts val="2300"/>
              </a:lnSpc>
              <a:buNone/>
            </a:pPr>
            <a:r>
              <a:rPr lang="en-US" sz="1450" dirty="0">
                <a:solidFill>
                  <a:srgbClr val="D4D4D1"/>
                </a:solidFill>
                <a:latin typeface="Roboto" pitchFamily="34" charset="0"/>
                <a:ea typeface="Roboto" pitchFamily="34" charset="-122"/>
                <a:cs typeface="Roboto" pitchFamily="34" charset="-120"/>
              </a:rPr>
              <a:t>Criação de interfaces e classes abstratas</a:t>
            </a:r>
            <a:endParaRPr lang="en-US" sz="1450" dirty="0"/>
          </a:p>
        </p:txBody>
      </p:sp>
      <p:sp>
        <p:nvSpPr>
          <p:cNvPr id="11" name="Shape 9"/>
          <p:cNvSpPr/>
          <p:nvPr/>
        </p:nvSpPr>
        <p:spPr>
          <a:xfrm>
            <a:off x="7500521" y="4683919"/>
            <a:ext cx="647700" cy="22860"/>
          </a:xfrm>
          <a:prstGeom prst="roundRect">
            <a:avLst>
              <a:gd name="adj" fmla="val 121450"/>
            </a:avLst>
          </a:prstGeom>
          <a:solidFill>
            <a:srgbClr val="61646A"/>
          </a:solidFill>
          <a:ln/>
        </p:spPr>
      </p:sp>
      <p:sp>
        <p:nvSpPr>
          <p:cNvPr id="12" name="Shape 10"/>
          <p:cNvSpPr/>
          <p:nvPr/>
        </p:nvSpPr>
        <p:spPr>
          <a:xfrm>
            <a:off x="7107019" y="4487228"/>
            <a:ext cx="416362" cy="416362"/>
          </a:xfrm>
          <a:prstGeom prst="roundRect">
            <a:avLst>
              <a:gd name="adj" fmla="val 6668"/>
            </a:avLst>
          </a:prstGeom>
          <a:solidFill>
            <a:srgbClr val="484B51"/>
          </a:solidFill>
          <a:ln/>
        </p:spPr>
      </p:sp>
      <p:sp>
        <p:nvSpPr>
          <p:cNvPr id="13" name="Text 11"/>
          <p:cNvSpPr/>
          <p:nvPr/>
        </p:nvSpPr>
        <p:spPr>
          <a:xfrm>
            <a:off x="7231916" y="4556522"/>
            <a:ext cx="166568" cy="277654"/>
          </a:xfrm>
          <a:prstGeom prst="rect">
            <a:avLst/>
          </a:prstGeom>
          <a:noFill/>
          <a:ln/>
        </p:spPr>
        <p:txBody>
          <a:bodyPr wrap="none" lIns="0" tIns="0" rIns="0" bIns="0" rtlCol="0" anchor="t"/>
          <a:lstStyle/>
          <a:p>
            <a:pPr algn="ctr" indent="0" marL="0">
              <a:lnSpc>
                <a:spcPts val="2150"/>
              </a:lnSpc>
              <a:buNone/>
            </a:pPr>
            <a:r>
              <a:rPr lang="en-US" sz="2150" dirty="0">
                <a:solidFill>
                  <a:srgbClr val="D4D4D1"/>
                </a:solidFill>
                <a:latin typeface="IBM Plex Sans Medium" pitchFamily="34" charset="0"/>
                <a:ea typeface="IBM Plex Sans Medium" pitchFamily="34" charset="-122"/>
                <a:cs typeface="IBM Plex Sans Medium" pitchFamily="34" charset="-120"/>
              </a:rPr>
              <a:t>2</a:t>
            </a:r>
            <a:endParaRPr lang="en-US" sz="2150" dirty="0"/>
          </a:p>
        </p:txBody>
      </p:sp>
      <p:sp>
        <p:nvSpPr>
          <p:cNvPr id="14" name="Text 12"/>
          <p:cNvSpPr/>
          <p:nvPr/>
        </p:nvSpPr>
        <p:spPr>
          <a:xfrm>
            <a:off x="8333184" y="4464129"/>
            <a:ext cx="2313503" cy="289084"/>
          </a:xfrm>
          <a:prstGeom prst="rect">
            <a:avLst/>
          </a:prstGeom>
          <a:noFill/>
          <a:ln/>
        </p:spPr>
        <p:txBody>
          <a:bodyPr wrap="none" lIns="0" tIns="0" rIns="0" bIns="0" rtlCol="0" anchor="t"/>
          <a:lstStyle/>
          <a:p>
            <a:pPr algn="l" indent="0" marL="0">
              <a:lnSpc>
                <a:spcPts val="2250"/>
              </a:lnSpc>
              <a:buNone/>
            </a:pPr>
            <a:r>
              <a:rPr lang="en-US" sz="1800" dirty="0">
                <a:solidFill>
                  <a:srgbClr val="D4D4D1"/>
                </a:solidFill>
                <a:latin typeface="IBM Plex Sans Medium" pitchFamily="34" charset="0"/>
                <a:ea typeface="IBM Plex Sans Medium" pitchFamily="34" charset="-122"/>
                <a:cs typeface="IBM Plex Sans Medium" pitchFamily="34" charset="-120"/>
              </a:rPr>
              <a:t>Implementação Base</a:t>
            </a:r>
            <a:endParaRPr lang="en-US" sz="1800" dirty="0"/>
          </a:p>
        </p:txBody>
      </p:sp>
      <p:sp>
        <p:nvSpPr>
          <p:cNvPr id="15" name="Text 13"/>
          <p:cNvSpPr/>
          <p:nvPr/>
        </p:nvSpPr>
        <p:spPr>
          <a:xfrm>
            <a:off x="8333184" y="4864179"/>
            <a:ext cx="5649516" cy="296228"/>
          </a:xfrm>
          <a:prstGeom prst="rect">
            <a:avLst/>
          </a:prstGeom>
          <a:noFill/>
          <a:ln/>
        </p:spPr>
        <p:txBody>
          <a:bodyPr wrap="none" lIns="0" tIns="0" rIns="0" bIns="0" rtlCol="0" anchor="t"/>
          <a:lstStyle/>
          <a:p>
            <a:pPr algn="l" indent="0" marL="0">
              <a:lnSpc>
                <a:spcPts val="2300"/>
              </a:lnSpc>
              <a:buNone/>
            </a:pPr>
            <a:r>
              <a:rPr lang="en-US" sz="1450" dirty="0">
                <a:solidFill>
                  <a:srgbClr val="D4D4D1"/>
                </a:solidFill>
                <a:latin typeface="Roboto" pitchFamily="34" charset="0"/>
                <a:ea typeface="Roboto" pitchFamily="34" charset="-122"/>
                <a:cs typeface="Roboto" pitchFamily="34" charset="-120"/>
              </a:rPr>
              <a:t>Desenvolvimento das funcionalidades principais</a:t>
            </a:r>
            <a:endParaRPr lang="en-US" sz="1450" dirty="0"/>
          </a:p>
        </p:txBody>
      </p:sp>
      <p:sp>
        <p:nvSpPr>
          <p:cNvPr id="16" name="Shape 14"/>
          <p:cNvSpPr/>
          <p:nvPr/>
        </p:nvSpPr>
        <p:spPr>
          <a:xfrm>
            <a:off x="6482179" y="5516761"/>
            <a:ext cx="647700" cy="22860"/>
          </a:xfrm>
          <a:prstGeom prst="roundRect">
            <a:avLst>
              <a:gd name="adj" fmla="val 121450"/>
            </a:avLst>
          </a:prstGeom>
          <a:solidFill>
            <a:srgbClr val="61646A"/>
          </a:solidFill>
          <a:ln/>
        </p:spPr>
      </p:sp>
      <p:sp>
        <p:nvSpPr>
          <p:cNvPr id="17" name="Shape 15"/>
          <p:cNvSpPr/>
          <p:nvPr/>
        </p:nvSpPr>
        <p:spPr>
          <a:xfrm>
            <a:off x="7107019" y="5320070"/>
            <a:ext cx="416362" cy="416362"/>
          </a:xfrm>
          <a:prstGeom prst="roundRect">
            <a:avLst>
              <a:gd name="adj" fmla="val 6668"/>
            </a:avLst>
          </a:prstGeom>
          <a:solidFill>
            <a:srgbClr val="484B51"/>
          </a:solidFill>
          <a:ln/>
        </p:spPr>
      </p:sp>
      <p:sp>
        <p:nvSpPr>
          <p:cNvPr id="18" name="Text 16"/>
          <p:cNvSpPr/>
          <p:nvPr/>
        </p:nvSpPr>
        <p:spPr>
          <a:xfrm>
            <a:off x="7231916" y="5389364"/>
            <a:ext cx="166568" cy="277654"/>
          </a:xfrm>
          <a:prstGeom prst="rect">
            <a:avLst/>
          </a:prstGeom>
          <a:noFill/>
          <a:ln/>
        </p:spPr>
        <p:txBody>
          <a:bodyPr wrap="none" lIns="0" tIns="0" rIns="0" bIns="0" rtlCol="0" anchor="t"/>
          <a:lstStyle/>
          <a:p>
            <a:pPr algn="ctr" indent="0" marL="0">
              <a:lnSpc>
                <a:spcPts val="2150"/>
              </a:lnSpc>
              <a:buNone/>
            </a:pPr>
            <a:r>
              <a:rPr lang="en-US" sz="2150" dirty="0">
                <a:solidFill>
                  <a:srgbClr val="D4D4D1"/>
                </a:solidFill>
                <a:latin typeface="IBM Plex Sans Medium" pitchFamily="34" charset="0"/>
                <a:ea typeface="IBM Plex Sans Medium" pitchFamily="34" charset="-122"/>
                <a:cs typeface="IBM Plex Sans Medium" pitchFamily="34" charset="-120"/>
              </a:rPr>
              <a:t>3</a:t>
            </a:r>
            <a:endParaRPr lang="en-US" sz="2150" dirty="0"/>
          </a:p>
        </p:txBody>
      </p:sp>
      <p:sp>
        <p:nvSpPr>
          <p:cNvPr id="19" name="Text 17"/>
          <p:cNvSpPr/>
          <p:nvPr/>
        </p:nvSpPr>
        <p:spPr>
          <a:xfrm>
            <a:off x="3983712" y="5296972"/>
            <a:ext cx="2313503" cy="289084"/>
          </a:xfrm>
          <a:prstGeom prst="rect">
            <a:avLst/>
          </a:prstGeom>
          <a:noFill/>
          <a:ln/>
        </p:spPr>
        <p:txBody>
          <a:bodyPr wrap="none" lIns="0" tIns="0" rIns="0" bIns="0" rtlCol="0" anchor="t"/>
          <a:lstStyle/>
          <a:p>
            <a:pPr algn="r" indent="0" marL="0">
              <a:lnSpc>
                <a:spcPts val="2250"/>
              </a:lnSpc>
              <a:buNone/>
            </a:pPr>
            <a:r>
              <a:rPr lang="en-US" sz="1800" dirty="0">
                <a:solidFill>
                  <a:srgbClr val="D4D4D1"/>
                </a:solidFill>
                <a:latin typeface="IBM Plex Sans Medium" pitchFamily="34" charset="0"/>
                <a:ea typeface="IBM Plex Sans Medium" pitchFamily="34" charset="-122"/>
                <a:cs typeface="IBM Plex Sans Medium" pitchFamily="34" charset="-120"/>
              </a:rPr>
              <a:t>Extensão</a:t>
            </a:r>
            <a:endParaRPr lang="en-US" sz="1800" dirty="0"/>
          </a:p>
        </p:txBody>
      </p:sp>
      <p:sp>
        <p:nvSpPr>
          <p:cNvPr id="20" name="Text 18"/>
          <p:cNvSpPr/>
          <p:nvPr/>
        </p:nvSpPr>
        <p:spPr>
          <a:xfrm>
            <a:off x="647700" y="5697022"/>
            <a:ext cx="5649516" cy="296228"/>
          </a:xfrm>
          <a:prstGeom prst="rect">
            <a:avLst/>
          </a:prstGeom>
          <a:noFill/>
          <a:ln/>
        </p:spPr>
        <p:txBody>
          <a:bodyPr wrap="none" lIns="0" tIns="0" rIns="0" bIns="0" rtlCol="0" anchor="t"/>
          <a:lstStyle/>
          <a:p>
            <a:pPr algn="r" indent="0" marL="0">
              <a:lnSpc>
                <a:spcPts val="2300"/>
              </a:lnSpc>
              <a:buNone/>
            </a:pPr>
            <a:r>
              <a:rPr lang="en-US" sz="1450" dirty="0">
                <a:solidFill>
                  <a:srgbClr val="D4D4D1"/>
                </a:solidFill>
                <a:latin typeface="Roboto" pitchFamily="34" charset="0"/>
                <a:ea typeface="Roboto" pitchFamily="34" charset="-122"/>
                <a:cs typeface="Roboto" pitchFamily="34" charset="-120"/>
              </a:rPr>
              <a:t>Adição de novas funcionalidades sem modificar o código existente</a:t>
            </a:r>
            <a:endParaRPr lang="en-US" sz="1450" dirty="0"/>
          </a:p>
        </p:txBody>
      </p:sp>
      <p:sp>
        <p:nvSpPr>
          <p:cNvPr id="21" name="Shape 19"/>
          <p:cNvSpPr/>
          <p:nvPr/>
        </p:nvSpPr>
        <p:spPr>
          <a:xfrm>
            <a:off x="7500521" y="6349603"/>
            <a:ext cx="647700" cy="22860"/>
          </a:xfrm>
          <a:prstGeom prst="roundRect">
            <a:avLst>
              <a:gd name="adj" fmla="val 121450"/>
            </a:avLst>
          </a:prstGeom>
          <a:solidFill>
            <a:srgbClr val="61646A"/>
          </a:solidFill>
          <a:ln/>
        </p:spPr>
      </p:sp>
      <p:sp>
        <p:nvSpPr>
          <p:cNvPr id="22" name="Shape 20"/>
          <p:cNvSpPr/>
          <p:nvPr/>
        </p:nvSpPr>
        <p:spPr>
          <a:xfrm>
            <a:off x="7107019" y="6152912"/>
            <a:ext cx="416362" cy="416362"/>
          </a:xfrm>
          <a:prstGeom prst="roundRect">
            <a:avLst>
              <a:gd name="adj" fmla="val 6668"/>
            </a:avLst>
          </a:prstGeom>
          <a:solidFill>
            <a:srgbClr val="484B51"/>
          </a:solidFill>
          <a:ln/>
        </p:spPr>
      </p:sp>
      <p:sp>
        <p:nvSpPr>
          <p:cNvPr id="23" name="Text 21"/>
          <p:cNvSpPr/>
          <p:nvPr/>
        </p:nvSpPr>
        <p:spPr>
          <a:xfrm>
            <a:off x="7231916" y="6222206"/>
            <a:ext cx="166568" cy="277654"/>
          </a:xfrm>
          <a:prstGeom prst="rect">
            <a:avLst/>
          </a:prstGeom>
          <a:noFill/>
          <a:ln/>
        </p:spPr>
        <p:txBody>
          <a:bodyPr wrap="none" lIns="0" tIns="0" rIns="0" bIns="0" rtlCol="0" anchor="t"/>
          <a:lstStyle/>
          <a:p>
            <a:pPr algn="ctr" indent="0" marL="0">
              <a:lnSpc>
                <a:spcPts val="2150"/>
              </a:lnSpc>
              <a:buNone/>
            </a:pPr>
            <a:r>
              <a:rPr lang="en-US" sz="2150" dirty="0">
                <a:solidFill>
                  <a:srgbClr val="D4D4D1"/>
                </a:solidFill>
                <a:latin typeface="IBM Plex Sans Medium" pitchFamily="34" charset="0"/>
                <a:ea typeface="IBM Plex Sans Medium" pitchFamily="34" charset="-122"/>
                <a:cs typeface="IBM Plex Sans Medium" pitchFamily="34" charset="-120"/>
              </a:rPr>
              <a:t>4</a:t>
            </a:r>
            <a:endParaRPr lang="en-US" sz="2150" dirty="0"/>
          </a:p>
        </p:txBody>
      </p:sp>
      <p:sp>
        <p:nvSpPr>
          <p:cNvPr id="24" name="Text 22"/>
          <p:cNvSpPr/>
          <p:nvPr/>
        </p:nvSpPr>
        <p:spPr>
          <a:xfrm>
            <a:off x="8333184" y="6129814"/>
            <a:ext cx="2313503" cy="289084"/>
          </a:xfrm>
          <a:prstGeom prst="rect">
            <a:avLst/>
          </a:prstGeom>
          <a:noFill/>
          <a:ln/>
        </p:spPr>
        <p:txBody>
          <a:bodyPr wrap="none" lIns="0" tIns="0" rIns="0" bIns="0" rtlCol="0" anchor="t"/>
          <a:lstStyle/>
          <a:p>
            <a:pPr algn="l" indent="0" marL="0">
              <a:lnSpc>
                <a:spcPts val="2250"/>
              </a:lnSpc>
              <a:buNone/>
            </a:pPr>
            <a:r>
              <a:rPr lang="en-US" sz="1800" dirty="0">
                <a:solidFill>
                  <a:srgbClr val="D4D4D1"/>
                </a:solidFill>
                <a:latin typeface="IBM Plex Sans Medium" pitchFamily="34" charset="0"/>
                <a:ea typeface="IBM Plex Sans Medium" pitchFamily="34" charset="-122"/>
                <a:cs typeface="IBM Plex Sans Medium" pitchFamily="34" charset="-120"/>
              </a:rPr>
              <a:t>Manutenção</a:t>
            </a:r>
            <a:endParaRPr lang="en-US" sz="1800" dirty="0"/>
          </a:p>
        </p:txBody>
      </p:sp>
      <p:sp>
        <p:nvSpPr>
          <p:cNvPr id="25" name="Text 23"/>
          <p:cNvSpPr/>
          <p:nvPr/>
        </p:nvSpPr>
        <p:spPr>
          <a:xfrm>
            <a:off x="8333184" y="6529864"/>
            <a:ext cx="5649516" cy="296228"/>
          </a:xfrm>
          <a:prstGeom prst="rect">
            <a:avLst/>
          </a:prstGeom>
          <a:noFill/>
          <a:ln/>
        </p:spPr>
        <p:txBody>
          <a:bodyPr wrap="none" lIns="0" tIns="0" rIns="0" bIns="0" rtlCol="0" anchor="t"/>
          <a:lstStyle/>
          <a:p>
            <a:pPr algn="l" indent="0" marL="0">
              <a:lnSpc>
                <a:spcPts val="2300"/>
              </a:lnSpc>
              <a:buNone/>
            </a:pPr>
            <a:r>
              <a:rPr lang="en-US" sz="1450" dirty="0">
                <a:solidFill>
                  <a:srgbClr val="D4D4D1"/>
                </a:solidFill>
                <a:latin typeface="Roboto" pitchFamily="34" charset="0"/>
                <a:ea typeface="Roboto" pitchFamily="34" charset="-122"/>
                <a:cs typeface="Roboto" pitchFamily="34" charset="-120"/>
              </a:rPr>
              <a:t>Facilidade em manter e atualizar o sistema</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4037" y="1073468"/>
            <a:ext cx="11422380" cy="771525"/>
          </a:xfrm>
          <a:prstGeom prst="rect">
            <a:avLst/>
          </a:prstGeom>
          <a:noFill/>
          <a:ln/>
        </p:spPr>
        <p:txBody>
          <a:bodyPr wrap="none" lIns="0" tIns="0" rIns="0" bIns="0" rtlCol="0" anchor="t"/>
          <a:lstStyle/>
          <a:p>
            <a:pPr indent="0" marL="0">
              <a:lnSpc>
                <a:spcPts val="6050"/>
              </a:lnSpc>
              <a:buNone/>
            </a:pPr>
            <a:r>
              <a:rPr lang="en-US" sz="4850" dirty="0">
                <a:solidFill>
                  <a:srgbClr val="F3F3F2"/>
                </a:solidFill>
                <a:latin typeface="IBM Plex Sans Medium" pitchFamily="34" charset="0"/>
                <a:ea typeface="IBM Plex Sans Medium" pitchFamily="34" charset="-122"/>
                <a:cs typeface="IBM Plex Sans Medium" pitchFamily="34" charset="-120"/>
              </a:rPr>
              <a:t>Princípio da Substituição de Liskov (LSP)</a:t>
            </a:r>
            <a:endParaRPr lang="en-US" sz="4850" dirty="0"/>
          </a:p>
        </p:txBody>
      </p:sp>
      <p:sp>
        <p:nvSpPr>
          <p:cNvPr id="3" name="Text 1"/>
          <p:cNvSpPr/>
          <p:nvPr/>
        </p:nvSpPr>
        <p:spPr>
          <a:xfrm>
            <a:off x="864037" y="2338745"/>
            <a:ext cx="12902327" cy="1185148"/>
          </a:xfrm>
          <a:prstGeom prst="rect">
            <a:avLst/>
          </a:prstGeom>
          <a:noFill/>
          <a:ln/>
        </p:spPr>
        <p:txBody>
          <a:bodyPr wrap="square" lIns="0" tIns="0" rIns="0" bIns="0" rtlCol="0" anchor="t"/>
          <a:lstStyle/>
          <a:p>
            <a:pPr indent="0" marL="0">
              <a:lnSpc>
                <a:spcPts val="3100"/>
              </a:lnSpc>
              <a:buNone/>
            </a:pPr>
            <a:r>
              <a:rPr lang="en-US" sz="1900" dirty="0">
                <a:solidFill>
                  <a:srgbClr val="D4D4D1"/>
                </a:solidFill>
                <a:latin typeface="Roboto" pitchFamily="34" charset="0"/>
                <a:ea typeface="Roboto" pitchFamily="34" charset="-122"/>
                <a:cs typeface="Roboto" pitchFamily="34" charset="-120"/>
              </a:rPr>
              <a:t>O Princípio da Substituição de Liskov (LSP) afirma que objetos de uma classe derivada devem poder substituir objetos da classe base sem alterar o comportamento desejado do programa. Isso garante que a herança seja utilizada corretamente, promovendo a flexibilidade e a manutenibilidade do sistema.</a:t>
            </a:r>
            <a:endParaRPr lang="en-US" sz="1900" dirty="0"/>
          </a:p>
        </p:txBody>
      </p:sp>
      <p:sp>
        <p:nvSpPr>
          <p:cNvPr id="4" name="Text 2"/>
          <p:cNvSpPr/>
          <p:nvPr/>
        </p:nvSpPr>
        <p:spPr>
          <a:xfrm>
            <a:off x="864037" y="3801547"/>
            <a:ext cx="12902327" cy="1185148"/>
          </a:xfrm>
          <a:prstGeom prst="rect">
            <a:avLst/>
          </a:prstGeom>
          <a:noFill/>
          <a:ln/>
        </p:spPr>
        <p:txBody>
          <a:bodyPr wrap="square" lIns="0" tIns="0" rIns="0" bIns="0" rtlCol="0" anchor="t"/>
          <a:lstStyle/>
          <a:p>
            <a:pPr indent="0" marL="0">
              <a:lnSpc>
                <a:spcPts val="3100"/>
              </a:lnSpc>
              <a:buNone/>
            </a:pPr>
            <a:r>
              <a:rPr lang="en-US" sz="1900" dirty="0">
                <a:solidFill>
                  <a:srgbClr val="D4D4D1"/>
                </a:solidFill>
                <a:latin typeface="Roboto" pitchFamily="34" charset="0"/>
                <a:ea typeface="Roboto" pitchFamily="34" charset="-122"/>
                <a:cs typeface="Roboto" pitchFamily="34" charset="-120"/>
              </a:rPr>
              <a:t>No projeto, o LSP é aplicado através da implementação de interfaces como IAlertaRepository. Isso permite que diferentes repositórios (por exemplo, MongoDB e PostgreSQL) sejam utilizados de forma intercambiável, assegurando que o código cliente funcione corretamente independentemente da implementação específica.</a:t>
            </a:r>
            <a:endParaRPr lang="en-US" sz="1900" dirty="0"/>
          </a:p>
        </p:txBody>
      </p:sp>
      <p:sp>
        <p:nvSpPr>
          <p:cNvPr id="5" name="Text 3"/>
          <p:cNvSpPr/>
          <p:nvPr/>
        </p:nvSpPr>
        <p:spPr>
          <a:xfrm>
            <a:off x="864037" y="5511165"/>
            <a:ext cx="3086100" cy="385763"/>
          </a:xfrm>
          <a:prstGeom prst="rect">
            <a:avLst/>
          </a:prstGeom>
          <a:noFill/>
          <a:ln/>
        </p:spPr>
        <p:txBody>
          <a:bodyPr wrap="none" lIns="0" tIns="0" rIns="0" bIns="0" rtlCol="0" anchor="t"/>
          <a:lstStyle/>
          <a:p>
            <a:pPr indent="0" marL="0">
              <a:lnSpc>
                <a:spcPts val="3000"/>
              </a:lnSpc>
              <a:buNone/>
            </a:pPr>
            <a:r>
              <a:rPr lang="en-US" sz="2400" dirty="0">
                <a:solidFill>
                  <a:srgbClr val="F3F3F2"/>
                </a:solidFill>
                <a:latin typeface="IBM Plex Sans Medium" pitchFamily="34" charset="0"/>
                <a:ea typeface="IBM Plex Sans Medium" pitchFamily="34" charset="-122"/>
                <a:cs typeface="IBM Plex Sans Medium" pitchFamily="34" charset="-120"/>
              </a:rPr>
              <a:t>Classe Base</a:t>
            </a:r>
            <a:endParaRPr lang="en-US" sz="2400" dirty="0"/>
          </a:p>
        </p:txBody>
      </p:sp>
      <p:sp>
        <p:nvSpPr>
          <p:cNvPr id="6" name="Text 4"/>
          <p:cNvSpPr/>
          <p:nvPr/>
        </p:nvSpPr>
        <p:spPr>
          <a:xfrm>
            <a:off x="864037" y="6143744"/>
            <a:ext cx="3898821" cy="395049"/>
          </a:xfrm>
          <a:prstGeom prst="rect">
            <a:avLst/>
          </a:prstGeom>
          <a:noFill/>
          <a:ln/>
        </p:spPr>
        <p:txBody>
          <a:bodyPr wrap="none" lIns="0" tIns="0" rIns="0" bIns="0" rtlCol="0" anchor="t"/>
          <a:lstStyle/>
          <a:p>
            <a:pPr indent="0" marL="0">
              <a:lnSpc>
                <a:spcPts val="3100"/>
              </a:lnSpc>
              <a:buNone/>
            </a:pPr>
            <a:r>
              <a:rPr lang="en-US" sz="1900" dirty="0">
                <a:solidFill>
                  <a:srgbClr val="D4D4D1"/>
                </a:solidFill>
                <a:latin typeface="Roboto" pitchFamily="34" charset="0"/>
                <a:ea typeface="Roboto" pitchFamily="34" charset="-122"/>
                <a:cs typeface="Roboto" pitchFamily="34" charset="-120"/>
              </a:rPr>
              <a:t>Define o comportamento esperado</a:t>
            </a:r>
            <a:endParaRPr lang="en-US" sz="1900" dirty="0"/>
          </a:p>
        </p:txBody>
      </p:sp>
      <p:sp>
        <p:nvSpPr>
          <p:cNvPr id="7" name="Text 5"/>
          <p:cNvSpPr/>
          <p:nvPr/>
        </p:nvSpPr>
        <p:spPr>
          <a:xfrm>
            <a:off x="5372695" y="5511165"/>
            <a:ext cx="3086100" cy="385763"/>
          </a:xfrm>
          <a:prstGeom prst="rect">
            <a:avLst/>
          </a:prstGeom>
          <a:noFill/>
          <a:ln/>
        </p:spPr>
        <p:txBody>
          <a:bodyPr wrap="none" lIns="0" tIns="0" rIns="0" bIns="0" rtlCol="0" anchor="t"/>
          <a:lstStyle/>
          <a:p>
            <a:pPr indent="0" marL="0">
              <a:lnSpc>
                <a:spcPts val="3000"/>
              </a:lnSpc>
              <a:buNone/>
            </a:pPr>
            <a:r>
              <a:rPr lang="en-US" sz="2400" dirty="0">
                <a:solidFill>
                  <a:srgbClr val="F3F3F2"/>
                </a:solidFill>
                <a:latin typeface="IBM Plex Sans Medium" pitchFamily="34" charset="0"/>
                <a:ea typeface="IBM Plex Sans Medium" pitchFamily="34" charset="-122"/>
                <a:cs typeface="IBM Plex Sans Medium" pitchFamily="34" charset="-120"/>
              </a:rPr>
              <a:t>Classes Derivadas</a:t>
            </a:r>
            <a:endParaRPr lang="en-US" sz="2400" dirty="0"/>
          </a:p>
        </p:txBody>
      </p:sp>
      <p:sp>
        <p:nvSpPr>
          <p:cNvPr id="8" name="Text 6"/>
          <p:cNvSpPr/>
          <p:nvPr/>
        </p:nvSpPr>
        <p:spPr>
          <a:xfrm>
            <a:off x="5372695" y="6143744"/>
            <a:ext cx="3898821" cy="790099"/>
          </a:xfrm>
          <a:prstGeom prst="rect">
            <a:avLst/>
          </a:prstGeom>
          <a:noFill/>
          <a:ln/>
        </p:spPr>
        <p:txBody>
          <a:bodyPr wrap="square" lIns="0" tIns="0" rIns="0" bIns="0" rtlCol="0" anchor="t"/>
          <a:lstStyle/>
          <a:p>
            <a:pPr indent="0" marL="0">
              <a:lnSpc>
                <a:spcPts val="3100"/>
              </a:lnSpc>
              <a:buNone/>
            </a:pPr>
            <a:r>
              <a:rPr lang="en-US" sz="1900" dirty="0">
                <a:solidFill>
                  <a:srgbClr val="D4D4D1"/>
                </a:solidFill>
                <a:latin typeface="Roboto" pitchFamily="34" charset="0"/>
                <a:ea typeface="Roboto" pitchFamily="34" charset="-122"/>
                <a:cs typeface="Roboto" pitchFamily="34" charset="-120"/>
              </a:rPr>
              <a:t>Implementam o comportamento mantendo a consistência</a:t>
            </a:r>
            <a:endParaRPr lang="en-US" sz="1900" dirty="0"/>
          </a:p>
        </p:txBody>
      </p:sp>
      <p:sp>
        <p:nvSpPr>
          <p:cNvPr id="9" name="Text 7"/>
          <p:cNvSpPr/>
          <p:nvPr/>
        </p:nvSpPr>
        <p:spPr>
          <a:xfrm>
            <a:off x="9881354" y="5511165"/>
            <a:ext cx="3086100" cy="385763"/>
          </a:xfrm>
          <a:prstGeom prst="rect">
            <a:avLst/>
          </a:prstGeom>
          <a:noFill/>
          <a:ln/>
        </p:spPr>
        <p:txBody>
          <a:bodyPr wrap="none" lIns="0" tIns="0" rIns="0" bIns="0" rtlCol="0" anchor="t"/>
          <a:lstStyle/>
          <a:p>
            <a:pPr indent="0" marL="0">
              <a:lnSpc>
                <a:spcPts val="3000"/>
              </a:lnSpc>
              <a:buNone/>
            </a:pPr>
            <a:r>
              <a:rPr lang="en-US" sz="2400" dirty="0">
                <a:solidFill>
                  <a:srgbClr val="F3F3F2"/>
                </a:solidFill>
                <a:latin typeface="IBM Plex Sans Medium" pitchFamily="34" charset="0"/>
                <a:ea typeface="IBM Plex Sans Medium" pitchFamily="34" charset="-122"/>
                <a:cs typeface="IBM Plex Sans Medium" pitchFamily="34" charset="-120"/>
              </a:rPr>
              <a:t>Intercambialidade</a:t>
            </a:r>
            <a:endParaRPr lang="en-US" sz="2400" dirty="0"/>
          </a:p>
        </p:txBody>
      </p:sp>
      <p:sp>
        <p:nvSpPr>
          <p:cNvPr id="10" name="Text 8"/>
          <p:cNvSpPr/>
          <p:nvPr/>
        </p:nvSpPr>
        <p:spPr>
          <a:xfrm>
            <a:off x="9881354" y="6143744"/>
            <a:ext cx="3898821" cy="790099"/>
          </a:xfrm>
          <a:prstGeom prst="rect">
            <a:avLst/>
          </a:prstGeom>
          <a:noFill/>
          <a:ln/>
        </p:spPr>
        <p:txBody>
          <a:bodyPr wrap="square" lIns="0" tIns="0" rIns="0" bIns="0" rtlCol="0" anchor="t"/>
          <a:lstStyle/>
          <a:p>
            <a:pPr indent="0" marL="0">
              <a:lnSpc>
                <a:spcPts val="3100"/>
              </a:lnSpc>
              <a:buNone/>
            </a:pPr>
            <a:r>
              <a:rPr lang="en-US" sz="1900" dirty="0">
                <a:solidFill>
                  <a:srgbClr val="D4D4D1"/>
                </a:solidFill>
                <a:latin typeface="Roboto" pitchFamily="34" charset="0"/>
                <a:ea typeface="Roboto" pitchFamily="34" charset="-122"/>
                <a:cs typeface="Roboto" pitchFamily="34" charset="-120"/>
              </a:rPr>
              <a:t>Objetos podem ser substituídos sem afetar o programa</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00100" y="635794"/>
            <a:ext cx="11410117" cy="714375"/>
          </a:xfrm>
          <a:prstGeom prst="rect">
            <a:avLst/>
          </a:prstGeom>
          <a:noFill/>
          <a:ln/>
        </p:spPr>
        <p:txBody>
          <a:bodyPr wrap="none" lIns="0" tIns="0" rIns="0" bIns="0" rtlCol="0" anchor="t"/>
          <a:lstStyle/>
          <a:p>
            <a:pPr indent="0" marL="0">
              <a:lnSpc>
                <a:spcPts val="5600"/>
              </a:lnSpc>
              <a:buNone/>
            </a:pPr>
            <a:r>
              <a:rPr lang="en-US" sz="4500" dirty="0">
                <a:solidFill>
                  <a:srgbClr val="F3F3F2"/>
                </a:solidFill>
                <a:latin typeface="IBM Plex Sans Medium" pitchFamily="34" charset="0"/>
                <a:ea typeface="IBM Plex Sans Medium" pitchFamily="34" charset="-122"/>
                <a:cs typeface="IBM Plex Sans Medium" pitchFamily="34" charset="-120"/>
              </a:rPr>
              <a:t>Princípio da Inversão de Dependência (DIP)</a:t>
            </a:r>
            <a:endParaRPr lang="en-US" sz="4500" dirty="0"/>
          </a:p>
        </p:txBody>
      </p:sp>
      <p:sp>
        <p:nvSpPr>
          <p:cNvPr id="3" name="Text 1"/>
          <p:cNvSpPr/>
          <p:nvPr/>
        </p:nvSpPr>
        <p:spPr>
          <a:xfrm>
            <a:off x="800100" y="1807369"/>
            <a:ext cx="13030200" cy="1463040"/>
          </a:xfrm>
          <a:prstGeom prst="rect">
            <a:avLst/>
          </a:prstGeom>
          <a:noFill/>
          <a:ln/>
        </p:spPr>
        <p:txBody>
          <a:bodyPr wrap="square" lIns="0" tIns="0" rIns="0" bIns="0" rtlCol="0" anchor="t"/>
          <a:lstStyle/>
          <a:p>
            <a:pPr indent="0" marL="0">
              <a:lnSpc>
                <a:spcPts val="2850"/>
              </a:lnSpc>
              <a:buNone/>
            </a:pPr>
            <a:r>
              <a:rPr lang="en-US" sz="1800" dirty="0">
                <a:solidFill>
                  <a:srgbClr val="D4D4D1"/>
                </a:solidFill>
                <a:latin typeface="Roboto" pitchFamily="34" charset="0"/>
                <a:ea typeface="Roboto" pitchFamily="34" charset="-122"/>
                <a:cs typeface="Roboto" pitchFamily="34" charset="-120"/>
              </a:rPr>
              <a:t>O Princípio da Inversão de Dependência (DIP) estabelece que módulos de alto nível não devem depender de módulos de baixo nível, mas ambos devem depender de abstrações. No projeto, tanto o AlertaService quanto o NotificacaoService utilizam interfaces como IAlertaRepository e IRabbitMQClient, permitindo que as implementações concretas sejam trocadas sem impactar a lógica dos serviços.</a:t>
            </a:r>
            <a:endParaRPr lang="en-US" sz="1800" dirty="0"/>
          </a:p>
        </p:txBody>
      </p:sp>
      <p:sp>
        <p:nvSpPr>
          <p:cNvPr id="4" name="Text 2"/>
          <p:cNvSpPr/>
          <p:nvPr/>
        </p:nvSpPr>
        <p:spPr>
          <a:xfrm>
            <a:off x="800100" y="3527584"/>
            <a:ext cx="13030200" cy="1097280"/>
          </a:xfrm>
          <a:prstGeom prst="rect">
            <a:avLst/>
          </a:prstGeom>
          <a:noFill/>
          <a:ln/>
        </p:spPr>
        <p:txBody>
          <a:bodyPr wrap="square" lIns="0" tIns="0" rIns="0" bIns="0" rtlCol="0" anchor="t"/>
          <a:lstStyle/>
          <a:p>
            <a:pPr indent="0" marL="0">
              <a:lnSpc>
                <a:spcPts val="2850"/>
              </a:lnSpc>
              <a:buNone/>
            </a:pPr>
            <a:r>
              <a:rPr lang="en-US" sz="1800" dirty="0">
                <a:solidFill>
                  <a:srgbClr val="D4D4D1"/>
                </a:solidFill>
                <a:latin typeface="Roboto" pitchFamily="34" charset="0"/>
                <a:ea typeface="Roboto" pitchFamily="34" charset="-122"/>
                <a:cs typeface="Roboto" pitchFamily="34" charset="-120"/>
              </a:rPr>
              <a:t>Essa abordagem promove um sistema mais flexível e fácil de manter, pois as dependências são invertidas, focando em abstrações ao invés de implementações específicas. Isso facilita a troca de componentes e a adição de novas funcionalidades sem afetar o código existente.</a:t>
            </a:r>
            <a:endParaRPr lang="en-US" sz="1800" dirty="0"/>
          </a:p>
        </p:txBody>
      </p:sp>
      <p:pic>
        <p:nvPicPr>
          <p:cNvPr id="5" name="Image 0" descr="preencoded.png">    </p:cNvPr>
          <p:cNvPicPr>
            <a:picLocks noChangeAspect="1"/>
          </p:cNvPicPr>
          <p:nvPr/>
        </p:nvPicPr>
        <p:blipFill>
          <a:blip r:embed="rId1"/>
          <a:stretch>
            <a:fillRect/>
          </a:stretch>
        </p:blipFill>
        <p:spPr>
          <a:xfrm>
            <a:off x="800100" y="4882039"/>
            <a:ext cx="3257550" cy="914400"/>
          </a:xfrm>
          <a:prstGeom prst="rect">
            <a:avLst/>
          </a:prstGeom>
        </p:spPr>
      </p:pic>
      <p:sp>
        <p:nvSpPr>
          <p:cNvPr id="6" name="Text 3"/>
          <p:cNvSpPr/>
          <p:nvPr/>
        </p:nvSpPr>
        <p:spPr>
          <a:xfrm>
            <a:off x="1028700" y="6139339"/>
            <a:ext cx="2800350" cy="714375"/>
          </a:xfrm>
          <a:prstGeom prst="rect">
            <a:avLst/>
          </a:prstGeom>
          <a:noFill/>
          <a:ln/>
        </p:spPr>
        <p:txBody>
          <a:bodyPr wrap="square" lIns="0" tIns="0" rIns="0" bIns="0" rtlCol="0" anchor="t"/>
          <a:lstStyle/>
          <a:p>
            <a:pPr algn="l" indent="0" marL="0">
              <a:lnSpc>
                <a:spcPts val="2800"/>
              </a:lnSpc>
              <a:buNone/>
            </a:pPr>
            <a:r>
              <a:rPr lang="en-US" sz="2250" dirty="0">
                <a:solidFill>
                  <a:srgbClr val="D4D4D1"/>
                </a:solidFill>
                <a:latin typeface="IBM Plex Sans Medium" pitchFamily="34" charset="0"/>
                <a:ea typeface="IBM Plex Sans Medium" pitchFamily="34" charset="-122"/>
                <a:cs typeface="IBM Plex Sans Medium" pitchFamily="34" charset="-120"/>
              </a:rPr>
              <a:t>Módulos de Alto Nível</a:t>
            </a:r>
            <a:endParaRPr lang="en-US" sz="2250" dirty="0"/>
          </a:p>
        </p:txBody>
      </p:sp>
      <p:sp>
        <p:nvSpPr>
          <p:cNvPr id="7" name="Text 4"/>
          <p:cNvSpPr/>
          <p:nvPr/>
        </p:nvSpPr>
        <p:spPr>
          <a:xfrm>
            <a:off x="1028700" y="6990874"/>
            <a:ext cx="2800350" cy="365760"/>
          </a:xfrm>
          <a:prstGeom prst="rect">
            <a:avLst/>
          </a:prstGeom>
          <a:noFill/>
          <a:ln/>
        </p:spPr>
        <p:txBody>
          <a:bodyPr wrap="none" lIns="0" tIns="0" rIns="0" bIns="0" rtlCol="0" anchor="t"/>
          <a:lstStyle/>
          <a:p>
            <a:pPr algn="l" indent="0" marL="0">
              <a:lnSpc>
                <a:spcPts val="2850"/>
              </a:lnSpc>
              <a:buNone/>
            </a:pPr>
            <a:r>
              <a:rPr lang="en-US" sz="1800" dirty="0">
                <a:solidFill>
                  <a:srgbClr val="D4D4D1"/>
                </a:solidFill>
                <a:latin typeface="Roboto" pitchFamily="34" charset="0"/>
                <a:ea typeface="Roboto" pitchFamily="34" charset="-122"/>
                <a:cs typeface="Roboto" pitchFamily="34" charset="-120"/>
              </a:rPr>
              <a:t>Dependem de abstrações</a:t>
            </a:r>
            <a:endParaRPr lang="en-US" sz="1800" dirty="0"/>
          </a:p>
        </p:txBody>
      </p:sp>
      <p:pic>
        <p:nvPicPr>
          <p:cNvPr id="8" name="Image 1" descr="preencoded.png">    </p:cNvPr>
          <p:cNvPicPr>
            <a:picLocks noChangeAspect="1"/>
          </p:cNvPicPr>
          <p:nvPr/>
        </p:nvPicPr>
        <p:blipFill>
          <a:blip r:embed="rId2"/>
          <a:stretch>
            <a:fillRect/>
          </a:stretch>
        </p:blipFill>
        <p:spPr>
          <a:xfrm>
            <a:off x="4057650" y="4882039"/>
            <a:ext cx="3257550" cy="914400"/>
          </a:xfrm>
          <a:prstGeom prst="rect">
            <a:avLst/>
          </a:prstGeom>
        </p:spPr>
      </p:pic>
      <p:sp>
        <p:nvSpPr>
          <p:cNvPr id="9" name="Text 5"/>
          <p:cNvSpPr/>
          <p:nvPr/>
        </p:nvSpPr>
        <p:spPr>
          <a:xfrm>
            <a:off x="4286250" y="6139339"/>
            <a:ext cx="2800350" cy="357188"/>
          </a:xfrm>
          <a:prstGeom prst="rect">
            <a:avLst/>
          </a:prstGeom>
          <a:noFill/>
          <a:ln/>
        </p:spPr>
        <p:txBody>
          <a:bodyPr wrap="none" lIns="0" tIns="0" rIns="0" bIns="0" rtlCol="0" anchor="t"/>
          <a:lstStyle/>
          <a:p>
            <a:pPr algn="l" indent="0" marL="0">
              <a:lnSpc>
                <a:spcPts val="2800"/>
              </a:lnSpc>
              <a:buNone/>
            </a:pPr>
            <a:r>
              <a:rPr lang="en-US" sz="2250" dirty="0">
                <a:solidFill>
                  <a:srgbClr val="D4D4D1"/>
                </a:solidFill>
                <a:latin typeface="IBM Plex Sans Medium" pitchFamily="34" charset="0"/>
                <a:ea typeface="IBM Plex Sans Medium" pitchFamily="34" charset="-122"/>
                <a:cs typeface="IBM Plex Sans Medium" pitchFamily="34" charset="-120"/>
              </a:rPr>
              <a:t>Interfaces</a:t>
            </a:r>
            <a:endParaRPr lang="en-US" sz="2250" dirty="0"/>
          </a:p>
        </p:txBody>
      </p:sp>
      <p:sp>
        <p:nvSpPr>
          <p:cNvPr id="10" name="Text 6"/>
          <p:cNvSpPr/>
          <p:nvPr/>
        </p:nvSpPr>
        <p:spPr>
          <a:xfrm>
            <a:off x="4286250" y="6633686"/>
            <a:ext cx="2800350" cy="365760"/>
          </a:xfrm>
          <a:prstGeom prst="rect">
            <a:avLst/>
          </a:prstGeom>
          <a:noFill/>
          <a:ln/>
        </p:spPr>
        <p:txBody>
          <a:bodyPr wrap="none" lIns="0" tIns="0" rIns="0" bIns="0" rtlCol="0" anchor="t"/>
          <a:lstStyle/>
          <a:p>
            <a:pPr algn="l" indent="0" marL="0">
              <a:lnSpc>
                <a:spcPts val="2850"/>
              </a:lnSpc>
              <a:buNone/>
            </a:pPr>
            <a:r>
              <a:rPr lang="en-US" sz="1800" dirty="0">
                <a:solidFill>
                  <a:srgbClr val="D4D4D1"/>
                </a:solidFill>
                <a:latin typeface="Roboto" pitchFamily="34" charset="0"/>
                <a:ea typeface="Roboto" pitchFamily="34" charset="-122"/>
                <a:cs typeface="Roboto" pitchFamily="34" charset="-120"/>
              </a:rPr>
              <a:t>Definem contratos</a:t>
            </a:r>
            <a:endParaRPr lang="en-US" sz="1800" dirty="0"/>
          </a:p>
        </p:txBody>
      </p:sp>
      <p:pic>
        <p:nvPicPr>
          <p:cNvPr id="11" name="Image 2" descr="preencoded.png">    </p:cNvPr>
          <p:cNvPicPr>
            <a:picLocks noChangeAspect="1"/>
          </p:cNvPicPr>
          <p:nvPr/>
        </p:nvPicPr>
        <p:blipFill>
          <a:blip r:embed="rId3"/>
          <a:stretch>
            <a:fillRect/>
          </a:stretch>
        </p:blipFill>
        <p:spPr>
          <a:xfrm>
            <a:off x="7315200" y="4882039"/>
            <a:ext cx="3257550" cy="914400"/>
          </a:xfrm>
          <a:prstGeom prst="rect">
            <a:avLst/>
          </a:prstGeom>
        </p:spPr>
      </p:pic>
      <p:sp>
        <p:nvSpPr>
          <p:cNvPr id="12" name="Text 7"/>
          <p:cNvSpPr/>
          <p:nvPr/>
        </p:nvSpPr>
        <p:spPr>
          <a:xfrm>
            <a:off x="7543800" y="6139339"/>
            <a:ext cx="2800350" cy="357188"/>
          </a:xfrm>
          <a:prstGeom prst="rect">
            <a:avLst/>
          </a:prstGeom>
          <a:noFill/>
          <a:ln/>
        </p:spPr>
        <p:txBody>
          <a:bodyPr wrap="none" lIns="0" tIns="0" rIns="0" bIns="0" rtlCol="0" anchor="t"/>
          <a:lstStyle/>
          <a:p>
            <a:pPr algn="l" indent="0" marL="0">
              <a:lnSpc>
                <a:spcPts val="2800"/>
              </a:lnSpc>
              <a:buNone/>
            </a:pPr>
            <a:r>
              <a:rPr lang="en-US" sz="2250" dirty="0">
                <a:solidFill>
                  <a:srgbClr val="D4D4D1"/>
                </a:solidFill>
                <a:latin typeface="IBM Plex Sans Medium" pitchFamily="34" charset="0"/>
                <a:ea typeface="IBM Plex Sans Medium" pitchFamily="34" charset="-122"/>
                <a:cs typeface="IBM Plex Sans Medium" pitchFamily="34" charset="-120"/>
              </a:rPr>
              <a:t>Implementações</a:t>
            </a:r>
            <a:endParaRPr lang="en-US" sz="2250" dirty="0"/>
          </a:p>
        </p:txBody>
      </p:sp>
      <p:sp>
        <p:nvSpPr>
          <p:cNvPr id="13" name="Text 8"/>
          <p:cNvSpPr/>
          <p:nvPr/>
        </p:nvSpPr>
        <p:spPr>
          <a:xfrm>
            <a:off x="7543800" y="6633686"/>
            <a:ext cx="2800350" cy="365760"/>
          </a:xfrm>
          <a:prstGeom prst="rect">
            <a:avLst/>
          </a:prstGeom>
          <a:noFill/>
          <a:ln/>
        </p:spPr>
        <p:txBody>
          <a:bodyPr wrap="none" lIns="0" tIns="0" rIns="0" bIns="0" rtlCol="0" anchor="t"/>
          <a:lstStyle/>
          <a:p>
            <a:pPr algn="l" indent="0" marL="0">
              <a:lnSpc>
                <a:spcPts val="2850"/>
              </a:lnSpc>
              <a:buNone/>
            </a:pPr>
            <a:r>
              <a:rPr lang="en-US" sz="1800" dirty="0">
                <a:solidFill>
                  <a:srgbClr val="D4D4D1"/>
                </a:solidFill>
                <a:latin typeface="Roboto" pitchFamily="34" charset="0"/>
                <a:ea typeface="Roboto" pitchFamily="34" charset="-122"/>
                <a:cs typeface="Roboto" pitchFamily="34" charset="-120"/>
              </a:rPr>
              <a:t>Realizam as abstrações</a:t>
            </a:r>
            <a:endParaRPr lang="en-US" sz="1800" dirty="0"/>
          </a:p>
        </p:txBody>
      </p:sp>
      <p:pic>
        <p:nvPicPr>
          <p:cNvPr id="14" name="Image 3" descr="preencoded.png">    </p:cNvPr>
          <p:cNvPicPr>
            <a:picLocks noChangeAspect="1"/>
          </p:cNvPicPr>
          <p:nvPr/>
        </p:nvPicPr>
        <p:blipFill>
          <a:blip r:embed="rId4"/>
          <a:stretch>
            <a:fillRect/>
          </a:stretch>
        </p:blipFill>
        <p:spPr>
          <a:xfrm>
            <a:off x="10572750" y="4882039"/>
            <a:ext cx="3257550" cy="914400"/>
          </a:xfrm>
          <a:prstGeom prst="rect">
            <a:avLst/>
          </a:prstGeom>
        </p:spPr>
      </p:pic>
      <p:sp>
        <p:nvSpPr>
          <p:cNvPr id="15" name="Text 9"/>
          <p:cNvSpPr/>
          <p:nvPr/>
        </p:nvSpPr>
        <p:spPr>
          <a:xfrm>
            <a:off x="10801350" y="6139339"/>
            <a:ext cx="2800350" cy="357188"/>
          </a:xfrm>
          <a:prstGeom prst="rect">
            <a:avLst/>
          </a:prstGeom>
          <a:noFill/>
          <a:ln/>
        </p:spPr>
        <p:txBody>
          <a:bodyPr wrap="none" lIns="0" tIns="0" rIns="0" bIns="0" rtlCol="0" anchor="t"/>
          <a:lstStyle/>
          <a:p>
            <a:pPr algn="l" indent="0" marL="0">
              <a:lnSpc>
                <a:spcPts val="2800"/>
              </a:lnSpc>
              <a:buNone/>
            </a:pPr>
            <a:r>
              <a:rPr lang="en-US" sz="2250" dirty="0">
                <a:solidFill>
                  <a:srgbClr val="D4D4D1"/>
                </a:solidFill>
                <a:latin typeface="IBM Plex Sans Medium" pitchFamily="34" charset="0"/>
                <a:ea typeface="IBM Plex Sans Medium" pitchFamily="34" charset="-122"/>
                <a:cs typeface="IBM Plex Sans Medium" pitchFamily="34" charset="-120"/>
              </a:rPr>
              <a:t>Flexibilidade</a:t>
            </a:r>
            <a:endParaRPr lang="en-US" sz="2250" dirty="0"/>
          </a:p>
        </p:txBody>
      </p:sp>
      <p:sp>
        <p:nvSpPr>
          <p:cNvPr id="16" name="Text 10"/>
          <p:cNvSpPr/>
          <p:nvPr/>
        </p:nvSpPr>
        <p:spPr>
          <a:xfrm>
            <a:off x="10801350" y="6633686"/>
            <a:ext cx="2800350" cy="731520"/>
          </a:xfrm>
          <a:prstGeom prst="rect">
            <a:avLst/>
          </a:prstGeom>
          <a:noFill/>
          <a:ln/>
        </p:spPr>
        <p:txBody>
          <a:bodyPr wrap="square" lIns="0" tIns="0" rIns="0" bIns="0" rtlCol="0" anchor="t"/>
          <a:lstStyle/>
          <a:p>
            <a:pPr algn="l" indent="0" marL="0">
              <a:lnSpc>
                <a:spcPts val="2850"/>
              </a:lnSpc>
              <a:buNone/>
            </a:pPr>
            <a:r>
              <a:rPr lang="en-US" sz="1800" dirty="0">
                <a:solidFill>
                  <a:srgbClr val="D4D4D1"/>
                </a:solidFill>
                <a:latin typeface="Roboto" pitchFamily="34" charset="0"/>
                <a:ea typeface="Roboto" pitchFamily="34" charset="-122"/>
                <a:cs typeface="Roboto" pitchFamily="34" charset="-120"/>
              </a:rPr>
              <a:t>Facilita mudanças e manutenção</a:t>
            </a:r>
            <a:endParaRPr lang="en-US" sz="1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07695" y="477441"/>
            <a:ext cx="5853232" cy="542568"/>
          </a:xfrm>
          <a:prstGeom prst="rect">
            <a:avLst/>
          </a:prstGeom>
          <a:noFill/>
          <a:ln/>
        </p:spPr>
        <p:txBody>
          <a:bodyPr wrap="none" lIns="0" tIns="0" rIns="0" bIns="0" rtlCol="0" anchor="t"/>
          <a:lstStyle/>
          <a:p>
            <a:pPr indent="0" marL="0">
              <a:lnSpc>
                <a:spcPts val="4250"/>
              </a:lnSpc>
              <a:buNone/>
            </a:pPr>
            <a:r>
              <a:rPr lang="en-US" sz="3400" dirty="0">
                <a:solidFill>
                  <a:srgbClr val="F3F3F2"/>
                </a:solidFill>
                <a:latin typeface="IBM Plex Sans Medium" pitchFamily="34" charset="0"/>
                <a:ea typeface="IBM Plex Sans Medium" pitchFamily="34" charset="-122"/>
                <a:cs typeface="IBM Plex Sans Medium" pitchFamily="34" charset="-120"/>
              </a:rPr>
              <a:t>Conceito de Arquitetura MOM</a:t>
            </a:r>
            <a:endParaRPr lang="en-US" sz="3400" dirty="0"/>
          </a:p>
        </p:txBody>
      </p:sp>
      <p:sp>
        <p:nvSpPr>
          <p:cNvPr id="3" name="Text 1"/>
          <p:cNvSpPr/>
          <p:nvPr/>
        </p:nvSpPr>
        <p:spPr>
          <a:xfrm>
            <a:off x="607695" y="1367195"/>
            <a:ext cx="13415010" cy="832961"/>
          </a:xfrm>
          <a:prstGeom prst="rect">
            <a:avLst/>
          </a:prstGeom>
          <a:noFill/>
          <a:ln/>
        </p:spPr>
        <p:txBody>
          <a:bodyPr wrap="square" lIns="0" tIns="0" rIns="0" bIns="0" rtlCol="0" anchor="t"/>
          <a:lstStyle/>
          <a:p>
            <a:pPr indent="0" marL="0">
              <a:lnSpc>
                <a:spcPts val="2150"/>
              </a:lnSpc>
              <a:buNone/>
            </a:pPr>
            <a:r>
              <a:rPr lang="en-US" sz="1350" dirty="0">
                <a:solidFill>
                  <a:srgbClr val="D4D4D1"/>
                </a:solidFill>
                <a:latin typeface="Roboto" pitchFamily="34" charset="0"/>
                <a:ea typeface="Roboto" pitchFamily="34" charset="-122"/>
                <a:cs typeface="Roboto" pitchFamily="34" charset="-120"/>
              </a:rPr>
              <a:t>A Arquitetura de Middleware Orientado a Mensagens (MOM) é um padrão que permite a comunicação entre diferentes componentes de software através do envio e recebimento de mensagens. Essa abordagem facilita a integração de sistemas distribuídos, promovendo o desacoplamento entre serviços e aumentando a escalabilidade e a resiliência do sistema.</a:t>
            </a:r>
            <a:endParaRPr lang="en-US" sz="1350" dirty="0"/>
          </a:p>
        </p:txBody>
      </p:sp>
      <p:sp>
        <p:nvSpPr>
          <p:cNvPr id="4" name="Text 2"/>
          <p:cNvSpPr/>
          <p:nvPr/>
        </p:nvSpPr>
        <p:spPr>
          <a:xfrm>
            <a:off x="607695" y="2395418"/>
            <a:ext cx="13415010" cy="555308"/>
          </a:xfrm>
          <a:prstGeom prst="rect">
            <a:avLst/>
          </a:prstGeom>
          <a:noFill/>
          <a:ln/>
        </p:spPr>
        <p:txBody>
          <a:bodyPr wrap="square" lIns="0" tIns="0" rIns="0" bIns="0" rtlCol="0" anchor="t"/>
          <a:lstStyle/>
          <a:p>
            <a:pPr indent="0" marL="0">
              <a:lnSpc>
                <a:spcPts val="2150"/>
              </a:lnSpc>
              <a:buNone/>
            </a:pPr>
            <a:r>
              <a:rPr lang="en-US" sz="1350" dirty="0">
                <a:solidFill>
                  <a:srgbClr val="D4D4D1"/>
                </a:solidFill>
                <a:latin typeface="Roboto" pitchFamily="34" charset="0"/>
                <a:ea typeface="Roboto" pitchFamily="34" charset="-122"/>
                <a:cs typeface="Roboto" pitchFamily="34" charset="-120"/>
              </a:rPr>
              <a:t>A utilização da arquitetura MOM proporciona uma comunicação assíncrona, permitindo que os serviços operem independentemente uns dos outros. Isso resulta em maior flexibilidade para adicionar ou modificar componentes sem impactar o funcionamento geral do sistema, além de melhorar a eficiência na troca de informações entre serviços.</a:t>
            </a:r>
            <a:endParaRPr lang="en-US" sz="1350" dirty="0"/>
          </a:p>
        </p:txBody>
      </p:sp>
      <p:pic>
        <p:nvPicPr>
          <p:cNvPr id="5" name="Image 0" descr="preencoded.png">    </p:cNvPr>
          <p:cNvPicPr>
            <a:picLocks noChangeAspect="1"/>
          </p:cNvPicPr>
          <p:nvPr/>
        </p:nvPicPr>
        <p:blipFill>
          <a:blip r:embed="rId1"/>
          <a:stretch>
            <a:fillRect/>
          </a:stretch>
        </p:blipFill>
        <p:spPr>
          <a:xfrm>
            <a:off x="607695" y="3145988"/>
            <a:ext cx="6577251" cy="4065032"/>
          </a:xfrm>
          <a:prstGeom prst="rect">
            <a:avLst/>
          </a:prstGeom>
        </p:spPr>
      </p:pic>
      <p:sp>
        <p:nvSpPr>
          <p:cNvPr id="6" name="Text 3"/>
          <p:cNvSpPr/>
          <p:nvPr/>
        </p:nvSpPr>
        <p:spPr>
          <a:xfrm>
            <a:off x="607695" y="7427952"/>
            <a:ext cx="2170390" cy="271224"/>
          </a:xfrm>
          <a:prstGeom prst="rect">
            <a:avLst/>
          </a:prstGeom>
          <a:noFill/>
          <a:ln/>
        </p:spPr>
        <p:txBody>
          <a:bodyPr wrap="none" lIns="0" tIns="0" rIns="0" bIns="0" rtlCol="0" anchor="t"/>
          <a:lstStyle/>
          <a:p>
            <a:pPr algn="l" indent="0" marL="0">
              <a:lnSpc>
                <a:spcPts val="2100"/>
              </a:lnSpc>
              <a:buNone/>
            </a:pPr>
            <a:r>
              <a:rPr lang="en-US" sz="1700" dirty="0">
                <a:solidFill>
                  <a:srgbClr val="D4D4D1"/>
                </a:solidFill>
                <a:latin typeface="IBM Plex Sans Medium" pitchFamily="34" charset="0"/>
                <a:ea typeface="IBM Plex Sans Medium" pitchFamily="34" charset="-122"/>
                <a:cs typeface="IBM Plex Sans Medium" pitchFamily="34" charset="-120"/>
              </a:rPr>
              <a:t>Arquitetura MOM</a:t>
            </a:r>
            <a:endParaRPr lang="en-US" sz="1700" dirty="0"/>
          </a:p>
        </p:txBody>
      </p:sp>
      <p:sp>
        <p:nvSpPr>
          <p:cNvPr id="7" name="Text 4"/>
          <p:cNvSpPr/>
          <p:nvPr/>
        </p:nvSpPr>
        <p:spPr>
          <a:xfrm>
            <a:off x="607695" y="7803356"/>
            <a:ext cx="6577251" cy="277654"/>
          </a:xfrm>
          <a:prstGeom prst="rect">
            <a:avLst/>
          </a:prstGeom>
          <a:noFill/>
          <a:ln/>
        </p:spPr>
        <p:txBody>
          <a:bodyPr wrap="none" lIns="0" tIns="0" rIns="0" bIns="0" rtlCol="0" anchor="t"/>
          <a:lstStyle/>
          <a:p>
            <a:pPr algn="l" indent="0" marL="0">
              <a:lnSpc>
                <a:spcPts val="2150"/>
              </a:lnSpc>
              <a:buNone/>
            </a:pPr>
            <a:r>
              <a:rPr lang="en-US" sz="1350" dirty="0">
                <a:solidFill>
                  <a:srgbClr val="D4D4D1"/>
                </a:solidFill>
                <a:latin typeface="Roboto" pitchFamily="34" charset="0"/>
                <a:ea typeface="Roboto" pitchFamily="34" charset="-122"/>
                <a:cs typeface="Roboto" pitchFamily="34" charset="-120"/>
              </a:rPr>
              <a:t>Serviços interconectados através de filas de mensagens</a:t>
            </a:r>
            <a:endParaRPr lang="en-US" sz="1350" dirty="0"/>
          </a:p>
        </p:txBody>
      </p:sp>
      <p:pic>
        <p:nvPicPr>
          <p:cNvPr id="8" name="Image 1" descr="preencoded.png">    </p:cNvPr>
          <p:cNvPicPr>
            <a:picLocks noChangeAspect="1"/>
          </p:cNvPicPr>
          <p:nvPr/>
        </p:nvPicPr>
        <p:blipFill>
          <a:blip r:embed="rId2"/>
          <a:stretch>
            <a:fillRect/>
          </a:stretch>
        </p:blipFill>
        <p:spPr>
          <a:xfrm>
            <a:off x="7445335" y="3145988"/>
            <a:ext cx="6577370" cy="4065032"/>
          </a:xfrm>
          <a:prstGeom prst="rect">
            <a:avLst/>
          </a:prstGeom>
        </p:spPr>
      </p:pic>
      <p:sp>
        <p:nvSpPr>
          <p:cNvPr id="9" name="Text 5"/>
          <p:cNvSpPr/>
          <p:nvPr/>
        </p:nvSpPr>
        <p:spPr>
          <a:xfrm>
            <a:off x="7445335" y="7427952"/>
            <a:ext cx="2493288" cy="271224"/>
          </a:xfrm>
          <a:prstGeom prst="rect">
            <a:avLst/>
          </a:prstGeom>
          <a:noFill/>
          <a:ln/>
        </p:spPr>
        <p:txBody>
          <a:bodyPr wrap="none" lIns="0" tIns="0" rIns="0" bIns="0" rtlCol="0" anchor="t"/>
          <a:lstStyle/>
          <a:p>
            <a:pPr algn="l" indent="0" marL="0">
              <a:lnSpc>
                <a:spcPts val="2100"/>
              </a:lnSpc>
              <a:buNone/>
            </a:pPr>
            <a:r>
              <a:rPr lang="en-US" sz="1700" dirty="0">
                <a:solidFill>
                  <a:srgbClr val="D4D4D1"/>
                </a:solidFill>
                <a:latin typeface="IBM Plex Sans Medium" pitchFamily="34" charset="0"/>
                <a:ea typeface="IBM Plex Sans Medium" pitchFamily="34" charset="-122"/>
                <a:cs typeface="IBM Plex Sans Medium" pitchFamily="34" charset="-120"/>
              </a:rPr>
              <a:t>Comunicação Assíncrona</a:t>
            </a:r>
            <a:endParaRPr lang="en-US" sz="1700" dirty="0"/>
          </a:p>
        </p:txBody>
      </p:sp>
      <p:sp>
        <p:nvSpPr>
          <p:cNvPr id="10" name="Text 6"/>
          <p:cNvSpPr/>
          <p:nvPr/>
        </p:nvSpPr>
        <p:spPr>
          <a:xfrm>
            <a:off x="7445335" y="7803356"/>
            <a:ext cx="6577370" cy="277654"/>
          </a:xfrm>
          <a:prstGeom prst="rect">
            <a:avLst/>
          </a:prstGeom>
          <a:noFill/>
          <a:ln/>
        </p:spPr>
        <p:txBody>
          <a:bodyPr wrap="none" lIns="0" tIns="0" rIns="0" bIns="0" rtlCol="0" anchor="t"/>
          <a:lstStyle/>
          <a:p>
            <a:pPr algn="l" indent="0" marL="0">
              <a:lnSpc>
                <a:spcPts val="2150"/>
              </a:lnSpc>
              <a:buNone/>
            </a:pPr>
            <a:r>
              <a:rPr lang="en-US" sz="1350" dirty="0">
                <a:solidFill>
                  <a:srgbClr val="D4D4D1"/>
                </a:solidFill>
                <a:latin typeface="Roboto" pitchFamily="34" charset="0"/>
                <a:ea typeface="Roboto" pitchFamily="34" charset="-122"/>
                <a:cs typeface="Roboto" pitchFamily="34" charset="-120"/>
              </a:rPr>
              <a:t>Fluxo de dados independente entre serviços</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26532" y="649367"/>
            <a:ext cx="11947922" cy="737949"/>
          </a:xfrm>
          <a:prstGeom prst="rect">
            <a:avLst/>
          </a:prstGeom>
          <a:noFill/>
          <a:ln/>
        </p:spPr>
        <p:txBody>
          <a:bodyPr wrap="none" lIns="0" tIns="0" rIns="0" bIns="0" rtlCol="0" anchor="t"/>
          <a:lstStyle/>
          <a:p>
            <a:pPr indent="0" marL="0">
              <a:lnSpc>
                <a:spcPts val="5800"/>
              </a:lnSpc>
              <a:buNone/>
            </a:pPr>
            <a:r>
              <a:rPr lang="en-US" sz="4600" dirty="0">
                <a:solidFill>
                  <a:srgbClr val="F3F3F2"/>
                </a:solidFill>
                <a:latin typeface="IBM Plex Sans Medium" pitchFamily="34" charset="0"/>
                <a:ea typeface="IBM Plex Sans Medium" pitchFamily="34" charset="-122"/>
                <a:cs typeface="IBM Plex Sans Medium" pitchFamily="34" charset="-120"/>
              </a:rPr>
              <a:t>Desacoplamento e Comunicação Assíncrona</a:t>
            </a:r>
            <a:endParaRPr lang="en-US" sz="4600" dirty="0"/>
          </a:p>
        </p:txBody>
      </p:sp>
      <p:sp>
        <p:nvSpPr>
          <p:cNvPr id="3" name="Text 1"/>
          <p:cNvSpPr/>
          <p:nvPr/>
        </p:nvSpPr>
        <p:spPr>
          <a:xfrm>
            <a:off x="826532" y="1859637"/>
            <a:ext cx="12977336" cy="1511618"/>
          </a:xfrm>
          <a:prstGeom prst="rect">
            <a:avLst/>
          </a:prstGeom>
          <a:noFill/>
          <a:ln/>
        </p:spPr>
        <p:txBody>
          <a:bodyPr wrap="square" lIns="0" tIns="0" rIns="0" bIns="0" rtlCol="0" anchor="t"/>
          <a:lstStyle/>
          <a:p>
            <a:pPr indent="0" marL="0">
              <a:lnSpc>
                <a:spcPts val="2950"/>
              </a:lnSpc>
              <a:buNone/>
            </a:pPr>
            <a:r>
              <a:rPr lang="en-US" sz="1850" dirty="0">
                <a:solidFill>
                  <a:srgbClr val="D4D4D1"/>
                </a:solidFill>
                <a:latin typeface="Roboto" pitchFamily="34" charset="0"/>
                <a:ea typeface="Roboto" pitchFamily="34" charset="-122"/>
                <a:cs typeface="Roboto" pitchFamily="34" charset="-120"/>
              </a:rPr>
              <a:t>A comunicação assíncrona permite que os serviços operem de forma independente, reduzindo a dependência entre eles. Isso facilita a manutenção e a escalabilidade do sistema, pois alterações em um serviço não afetam diretamente os outros. A implementação de um sistema de mensageria, como RabbitMQ, possibilita a troca de informações entre serviços sem necessidade de chamadas diretas.</a:t>
            </a:r>
            <a:endParaRPr lang="en-US" sz="1850" dirty="0"/>
          </a:p>
        </p:txBody>
      </p:sp>
      <p:sp>
        <p:nvSpPr>
          <p:cNvPr id="4" name="Text 2"/>
          <p:cNvSpPr/>
          <p:nvPr/>
        </p:nvSpPr>
        <p:spPr>
          <a:xfrm>
            <a:off x="826532" y="3636883"/>
            <a:ext cx="12977336" cy="1133713"/>
          </a:xfrm>
          <a:prstGeom prst="rect">
            <a:avLst/>
          </a:prstGeom>
          <a:noFill/>
          <a:ln/>
        </p:spPr>
        <p:txBody>
          <a:bodyPr wrap="square" lIns="0" tIns="0" rIns="0" bIns="0" rtlCol="0" anchor="t"/>
          <a:lstStyle/>
          <a:p>
            <a:pPr indent="0" marL="0">
              <a:lnSpc>
                <a:spcPts val="2950"/>
              </a:lnSpc>
              <a:buNone/>
            </a:pPr>
            <a:r>
              <a:rPr lang="en-US" sz="1850" dirty="0">
                <a:solidFill>
                  <a:srgbClr val="D4D4D1"/>
                </a:solidFill>
                <a:latin typeface="Roboto" pitchFamily="34" charset="0"/>
                <a:ea typeface="Roboto" pitchFamily="34" charset="-122"/>
                <a:cs typeface="Roboto" pitchFamily="34" charset="-120"/>
              </a:rPr>
              <a:t>Essa abordagem promove uma arquitetura mais flexível e resiliente, onde os serviços podem ser adicionados ou removidos com facilidade. Além disso, a comunicação assíncrona melhora a performance do sistema ao permitir que os serviços processem mensagens em paralelo, aumentando a robustez e garantindo maior disponibilidade.</a:t>
            </a:r>
            <a:endParaRPr lang="en-US" sz="1850" dirty="0"/>
          </a:p>
        </p:txBody>
      </p:sp>
      <p:sp>
        <p:nvSpPr>
          <p:cNvPr id="5" name="Shape 3"/>
          <p:cNvSpPr/>
          <p:nvPr/>
        </p:nvSpPr>
        <p:spPr>
          <a:xfrm>
            <a:off x="826532" y="5301853"/>
            <a:ext cx="531376" cy="531376"/>
          </a:xfrm>
          <a:prstGeom prst="roundRect">
            <a:avLst>
              <a:gd name="adj" fmla="val 6667"/>
            </a:avLst>
          </a:prstGeom>
          <a:solidFill>
            <a:srgbClr val="484B51"/>
          </a:solidFill>
          <a:ln/>
        </p:spPr>
      </p:sp>
      <p:sp>
        <p:nvSpPr>
          <p:cNvPr id="6" name="Text 4"/>
          <p:cNvSpPr/>
          <p:nvPr/>
        </p:nvSpPr>
        <p:spPr>
          <a:xfrm>
            <a:off x="985838" y="5390436"/>
            <a:ext cx="212646" cy="354211"/>
          </a:xfrm>
          <a:prstGeom prst="rect">
            <a:avLst/>
          </a:prstGeom>
          <a:noFill/>
          <a:ln/>
        </p:spPr>
        <p:txBody>
          <a:bodyPr wrap="none" lIns="0" tIns="0" rIns="0" bIns="0" rtlCol="0" anchor="t"/>
          <a:lstStyle/>
          <a:p>
            <a:pPr algn="ctr" indent="0" marL="0">
              <a:lnSpc>
                <a:spcPts val="2750"/>
              </a:lnSpc>
              <a:buNone/>
            </a:pPr>
            <a:r>
              <a:rPr lang="en-US" sz="2750" dirty="0">
                <a:solidFill>
                  <a:srgbClr val="D4D4D1"/>
                </a:solidFill>
                <a:latin typeface="IBM Plex Sans Medium" pitchFamily="34" charset="0"/>
                <a:ea typeface="IBM Plex Sans Medium" pitchFamily="34" charset="-122"/>
                <a:cs typeface="IBM Plex Sans Medium" pitchFamily="34" charset="-120"/>
              </a:rPr>
              <a:t>1</a:t>
            </a:r>
            <a:endParaRPr lang="en-US" sz="2750" dirty="0"/>
          </a:p>
        </p:txBody>
      </p:sp>
      <p:sp>
        <p:nvSpPr>
          <p:cNvPr id="7" name="Text 5"/>
          <p:cNvSpPr/>
          <p:nvPr/>
        </p:nvSpPr>
        <p:spPr>
          <a:xfrm>
            <a:off x="1594009" y="5301853"/>
            <a:ext cx="2952155" cy="369094"/>
          </a:xfrm>
          <a:prstGeom prst="rect">
            <a:avLst/>
          </a:prstGeom>
          <a:noFill/>
          <a:ln/>
        </p:spPr>
        <p:txBody>
          <a:bodyPr wrap="none" lIns="0" tIns="0" rIns="0" bIns="0" rtlCol="0" anchor="t"/>
          <a:lstStyle/>
          <a:p>
            <a:pPr indent="0" marL="0">
              <a:lnSpc>
                <a:spcPts val="2900"/>
              </a:lnSpc>
              <a:buNone/>
            </a:pPr>
            <a:r>
              <a:rPr lang="en-US" sz="2300" dirty="0">
                <a:solidFill>
                  <a:srgbClr val="D4D4D1"/>
                </a:solidFill>
                <a:latin typeface="IBM Plex Sans Medium" pitchFamily="34" charset="0"/>
                <a:ea typeface="IBM Plex Sans Medium" pitchFamily="34" charset="-122"/>
                <a:cs typeface="IBM Plex Sans Medium" pitchFamily="34" charset="-120"/>
              </a:rPr>
              <a:t>Independência</a:t>
            </a:r>
            <a:endParaRPr lang="en-US" sz="2300" dirty="0"/>
          </a:p>
        </p:txBody>
      </p:sp>
      <p:sp>
        <p:nvSpPr>
          <p:cNvPr id="8" name="Text 6"/>
          <p:cNvSpPr/>
          <p:nvPr/>
        </p:nvSpPr>
        <p:spPr>
          <a:xfrm>
            <a:off x="1594009" y="5812631"/>
            <a:ext cx="5603200" cy="377904"/>
          </a:xfrm>
          <a:prstGeom prst="rect">
            <a:avLst/>
          </a:prstGeom>
          <a:noFill/>
          <a:ln/>
        </p:spPr>
        <p:txBody>
          <a:bodyPr wrap="none" lIns="0" tIns="0" rIns="0" bIns="0" rtlCol="0" anchor="t"/>
          <a:lstStyle/>
          <a:p>
            <a:pPr indent="0" marL="0">
              <a:lnSpc>
                <a:spcPts val="2950"/>
              </a:lnSpc>
              <a:buNone/>
            </a:pPr>
            <a:r>
              <a:rPr lang="en-US" sz="1850" dirty="0">
                <a:solidFill>
                  <a:srgbClr val="D4D4D1"/>
                </a:solidFill>
                <a:latin typeface="Roboto" pitchFamily="34" charset="0"/>
                <a:ea typeface="Roboto" pitchFamily="34" charset="-122"/>
                <a:cs typeface="Roboto" pitchFamily="34" charset="-120"/>
              </a:rPr>
              <a:t>Serviços operam sem dependências diretas</a:t>
            </a:r>
            <a:endParaRPr lang="en-US" sz="1850" dirty="0"/>
          </a:p>
        </p:txBody>
      </p:sp>
      <p:sp>
        <p:nvSpPr>
          <p:cNvPr id="9" name="Shape 7"/>
          <p:cNvSpPr/>
          <p:nvPr/>
        </p:nvSpPr>
        <p:spPr>
          <a:xfrm>
            <a:off x="7433310" y="5301853"/>
            <a:ext cx="531376" cy="531376"/>
          </a:xfrm>
          <a:prstGeom prst="roundRect">
            <a:avLst>
              <a:gd name="adj" fmla="val 6667"/>
            </a:avLst>
          </a:prstGeom>
          <a:solidFill>
            <a:srgbClr val="484B51"/>
          </a:solidFill>
          <a:ln/>
        </p:spPr>
      </p:sp>
      <p:sp>
        <p:nvSpPr>
          <p:cNvPr id="10" name="Text 8"/>
          <p:cNvSpPr/>
          <p:nvPr/>
        </p:nvSpPr>
        <p:spPr>
          <a:xfrm>
            <a:off x="7592616" y="5390436"/>
            <a:ext cx="212646" cy="354211"/>
          </a:xfrm>
          <a:prstGeom prst="rect">
            <a:avLst/>
          </a:prstGeom>
          <a:noFill/>
          <a:ln/>
        </p:spPr>
        <p:txBody>
          <a:bodyPr wrap="none" lIns="0" tIns="0" rIns="0" bIns="0" rtlCol="0" anchor="t"/>
          <a:lstStyle/>
          <a:p>
            <a:pPr algn="ctr" indent="0" marL="0">
              <a:lnSpc>
                <a:spcPts val="2750"/>
              </a:lnSpc>
              <a:buNone/>
            </a:pPr>
            <a:r>
              <a:rPr lang="en-US" sz="2750" dirty="0">
                <a:solidFill>
                  <a:srgbClr val="D4D4D1"/>
                </a:solidFill>
                <a:latin typeface="IBM Plex Sans Medium" pitchFamily="34" charset="0"/>
                <a:ea typeface="IBM Plex Sans Medium" pitchFamily="34" charset="-122"/>
                <a:cs typeface="IBM Plex Sans Medium" pitchFamily="34" charset="-120"/>
              </a:rPr>
              <a:t>2</a:t>
            </a:r>
            <a:endParaRPr lang="en-US" sz="2750" dirty="0"/>
          </a:p>
        </p:txBody>
      </p:sp>
      <p:sp>
        <p:nvSpPr>
          <p:cNvPr id="11" name="Text 9"/>
          <p:cNvSpPr/>
          <p:nvPr/>
        </p:nvSpPr>
        <p:spPr>
          <a:xfrm>
            <a:off x="8200787" y="5301853"/>
            <a:ext cx="2952155" cy="369094"/>
          </a:xfrm>
          <a:prstGeom prst="rect">
            <a:avLst/>
          </a:prstGeom>
          <a:noFill/>
          <a:ln/>
        </p:spPr>
        <p:txBody>
          <a:bodyPr wrap="none" lIns="0" tIns="0" rIns="0" bIns="0" rtlCol="0" anchor="t"/>
          <a:lstStyle/>
          <a:p>
            <a:pPr indent="0" marL="0">
              <a:lnSpc>
                <a:spcPts val="2900"/>
              </a:lnSpc>
              <a:buNone/>
            </a:pPr>
            <a:r>
              <a:rPr lang="en-US" sz="2300" dirty="0">
                <a:solidFill>
                  <a:srgbClr val="D4D4D1"/>
                </a:solidFill>
                <a:latin typeface="IBM Plex Sans Medium" pitchFamily="34" charset="0"/>
                <a:ea typeface="IBM Plex Sans Medium" pitchFamily="34" charset="-122"/>
                <a:cs typeface="IBM Plex Sans Medium" pitchFamily="34" charset="-120"/>
              </a:rPr>
              <a:t>Escalabilidade</a:t>
            </a:r>
            <a:endParaRPr lang="en-US" sz="2300" dirty="0"/>
          </a:p>
        </p:txBody>
      </p:sp>
      <p:sp>
        <p:nvSpPr>
          <p:cNvPr id="12" name="Text 10"/>
          <p:cNvSpPr/>
          <p:nvPr/>
        </p:nvSpPr>
        <p:spPr>
          <a:xfrm>
            <a:off x="8200787" y="5812631"/>
            <a:ext cx="5603200" cy="377904"/>
          </a:xfrm>
          <a:prstGeom prst="rect">
            <a:avLst/>
          </a:prstGeom>
          <a:noFill/>
          <a:ln/>
        </p:spPr>
        <p:txBody>
          <a:bodyPr wrap="none" lIns="0" tIns="0" rIns="0" bIns="0" rtlCol="0" anchor="t"/>
          <a:lstStyle/>
          <a:p>
            <a:pPr indent="0" marL="0">
              <a:lnSpc>
                <a:spcPts val="2950"/>
              </a:lnSpc>
              <a:buNone/>
            </a:pPr>
            <a:r>
              <a:rPr lang="en-US" sz="1850" dirty="0">
                <a:solidFill>
                  <a:srgbClr val="D4D4D1"/>
                </a:solidFill>
                <a:latin typeface="Roboto" pitchFamily="34" charset="0"/>
                <a:ea typeface="Roboto" pitchFamily="34" charset="-122"/>
                <a:cs typeface="Roboto" pitchFamily="34" charset="-120"/>
              </a:rPr>
              <a:t>Facilita a adição e remoção de serviços</a:t>
            </a:r>
            <a:endParaRPr lang="en-US" sz="1850" dirty="0"/>
          </a:p>
        </p:txBody>
      </p:sp>
      <p:sp>
        <p:nvSpPr>
          <p:cNvPr id="13" name="Shape 11"/>
          <p:cNvSpPr/>
          <p:nvPr/>
        </p:nvSpPr>
        <p:spPr>
          <a:xfrm>
            <a:off x="826532" y="6692265"/>
            <a:ext cx="531376" cy="531376"/>
          </a:xfrm>
          <a:prstGeom prst="roundRect">
            <a:avLst>
              <a:gd name="adj" fmla="val 6667"/>
            </a:avLst>
          </a:prstGeom>
          <a:solidFill>
            <a:srgbClr val="484B51"/>
          </a:solidFill>
          <a:ln/>
        </p:spPr>
      </p:sp>
      <p:sp>
        <p:nvSpPr>
          <p:cNvPr id="14" name="Text 12"/>
          <p:cNvSpPr/>
          <p:nvPr/>
        </p:nvSpPr>
        <p:spPr>
          <a:xfrm>
            <a:off x="985838" y="6780847"/>
            <a:ext cx="212646" cy="354211"/>
          </a:xfrm>
          <a:prstGeom prst="rect">
            <a:avLst/>
          </a:prstGeom>
          <a:noFill/>
          <a:ln/>
        </p:spPr>
        <p:txBody>
          <a:bodyPr wrap="none" lIns="0" tIns="0" rIns="0" bIns="0" rtlCol="0" anchor="t"/>
          <a:lstStyle/>
          <a:p>
            <a:pPr algn="ctr" indent="0" marL="0">
              <a:lnSpc>
                <a:spcPts val="2750"/>
              </a:lnSpc>
              <a:buNone/>
            </a:pPr>
            <a:r>
              <a:rPr lang="en-US" sz="2750" dirty="0">
                <a:solidFill>
                  <a:srgbClr val="D4D4D1"/>
                </a:solidFill>
                <a:latin typeface="IBM Plex Sans Medium" pitchFamily="34" charset="0"/>
                <a:ea typeface="IBM Plex Sans Medium" pitchFamily="34" charset="-122"/>
                <a:cs typeface="IBM Plex Sans Medium" pitchFamily="34" charset="-120"/>
              </a:rPr>
              <a:t>3</a:t>
            </a:r>
            <a:endParaRPr lang="en-US" sz="2750" dirty="0"/>
          </a:p>
        </p:txBody>
      </p:sp>
      <p:sp>
        <p:nvSpPr>
          <p:cNvPr id="15" name="Text 13"/>
          <p:cNvSpPr/>
          <p:nvPr/>
        </p:nvSpPr>
        <p:spPr>
          <a:xfrm>
            <a:off x="1594009" y="6692265"/>
            <a:ext cx="2952155" cy="369094"/>
          </a:xfrm>
          <a:prstGeom prst="rect">
            <a:avLst/>
          </a:prstGeom>
          <a:noFill/>
          <a:ln/>
        </p:spPr>
        <p:txBody>
          <a:bodyPr wrap="none" lIns="0" tIns="0" rIns="0" bIns="0" rtlCol="0" anchor="t"/>
          <a:lstStyle/>
          <a:p>
            <a:pPr indent="0" marL="0">
              <a:lnSpc>
                <a:spcPts val="2900"/>
              </a:lnSpc>
              <a:buNone/>
            </a:pPr>
            <a:r>
              <a:rPr lang="en-US" sz="2300" dirty="0">
                <a:solidFill>
                  <a:srgbClr val="D4D4D1"/>
                </a:solidFill>
                <a:latin typeface="IBM Plex Sans Medium" pitchFamily="34" charset="0"/>
                <a:ea typeface="IBM Plex Sans Medium" pitchFamily="34" charset="-122"/>
                <a:cs typeface="IBM Plex Sans Medium" pitchFamily="34" charset="-120"/>
              </a:rPr>
              <a:t>Resiliência</a:t>
            </a:r>
            <a:endParaRPr lang="en-US" sz="2300" dirty="0"/>
          </a:p>
        </p:txBody>
      </p:sp>
      <p:sp>
        <p:nvSpPr>
          <p:cNvPr id="16" name="Text 14"/>
          <p:cNvSpPr/>
          <p:nvPr/>
        </p:nvSpPr>
        <p:spPr>
          <a:xfrm>
            <a:off x="1594009" y="7203043"/>
            <a:ext cx="5603200" cy="377904"/>
          </a:xfrm>
          <a:prstGeom prst="rect">
            <a:avLst/>
          </a:prstGeom>
          <a:noFill/>
          <a:ln/>
        </p:spPr>
        <p:txBody>
          <a:bodyPr wrap="none" lIns="0" tIns="0" rIns="0" bIns="0" rtlCol="0" anchor="t"/>
          <a:lstStyle/>
          <a:p>
            <a:pPr indent="0" marL="0">
              <a:lnSpc>
                <a:spcPts val="2950"/>
              </a:lnSpc>
              <a:buNone/>
            </a:pPr>
            <a:r>
              <a:rPr lang="en-US" sz="1850" dirty="0">
                <a:solidFill>
                  <a:srgbClr val="D4D4D1"/>
                </a:solidFill>
                <a:latin typeface="Roboto" pitchFamily="34" charset="0"/>
                <a:ea typeface="Roboto" pitchFamily="34" charset="-122"/>
                <a:cs typeface="Roboto" pitchFamily="34" charset="-120"/>
              </a:rPr>
              <a:t>Falhas em um serviço não afetam os demais</a:t>
            </a:r>
            <a:endParaRPr lang="en-US" sz="1850" dirty="0"/>
          </a:p>
        </p:txBody>
      </p:sp>
      <p:sp>
        <p:nvSpPr>
          <p:cNvPr id="17" name="Shape 15"/>
          <p:cNvSpPr/>
          <p:nvPr/>
        </p:nvSpPr>
        <p:spPr>
          <a:xfrm>
            <a:off x="7433310" y="6692265"/>
            <a:ext cx="531376" cy="531376"/>
          </a:xfrm>
          <a:prstGeom prst="roundRect">
            <a:avLst>
              <a:gd name="adj" fmla="val 6667"/>
            </a:avLst>
          </a:prstGeom>
          <a:solidFill>
            <a:srgbClr val="484B51"/>
          </a:solidFill>
          <a:ln/>
        </p:spPr>
      </p:sp>
      <p:sp>
        <p:nvSpPr>
          <p:cNvPr id="18" name="Text 16"/>
          <p:cNvSpPr/>
          <p:nvPr/>
        </p:nvSpPr>
        <p:spPr>
          <a:xfrm>
            <a:off x="7592616" y="6780847"/>
            <a:ext cx="212646" cy="354211"/>
          </a:xfrm>
          <a:prstGeom prst="rect">
            <a:avLst/>
          </a:prstGeom>
          <a:noFill/>
          <a:ln/>
        </p:spPr>
        <p:txBody>
          <a:bodyPr wrap="none" lIns="0" tIns="0" rIns="0" bIns="0" rtlCol="0" anchor="t"/>
          <a:lstStyle/>
          <a:p>
            <a:pPr algn="ctr" indent="0" marL="0">
              <a:lnSpc>
                <a:spcPts val="2750"/>
              </a:lnSpc>
              <a:buNone/>
            </a:pPr>
            <a:r>
              <a:rPr lang="en-US" sz="2750" dirty="0">
                <a:solidFill>
                  <a:srgbClr val="D4D4D1"/>
                </a:solidFill>
                <a:latin typeface="IBM Plex Sans Medium" pitchFamily="34" charset="0"/>
                <a:ea typeface="IBM Plex Sans Medium" pitchFamily="34" charset="-122"/>
                <a:cs typeface="IBM Plex Sans Medium" pitchFamily="34" charset="-120"/>
              </a:rPr>
              <a:t>4</a:t>
            </a:r>
            <a:endParaRPr lang="en-US" sz="2750" dirty="0"/>
          </a:p>
        </p:txBody>
      </p:sp>
      <p:sp>
        <p:nvSpPr>
          <p:cNvPr id="19" name="Text 17"/>
          <p:cNvSpPr/>
          <p:nvPr/>
        </p:nvSpPr>
        <p:spPr>
          <a:xfrm>
            <a:off x="8200787" y="6692265"/>
            <a:ext cx="2952155" cy="369094"/>
          </a:xfrm>
          <a:prstGeom prst="rect">
            <a:avLst/>
          </a:prstGeom>
          <a:noFill/>
          <a:ln/>
        </p:spPr>
        <p:txBody>
          <a:bodyPr wrap="none" lIns="0" tIns="0" rIns="0" bIns="0" rtlCol="0" anchor="t"/>
          <a:lstStyle/>
          <a:p>
            <a:pPr indent="0" marL="0">
              <a:lnSpc>
                <a:spcPts val="2900"/>
              </a:lnSpc>
              <a:buNone/>
            </a:pPr>
            <a:r>
              <a:rPr lang="en-US" sz="2300" dirty="0">
                <a:solidFill>
                  <a:srgbClr val="D4D4D1"/>
                </a:solidFill>
                <a:latin typeface="IBM Plex Sans Medium" pitchFamily="34" charset="0"/>
                <a:ea typeface="IBM Plex Sans Medium" pitchFamily="34" charset="-122"/>
                <a:cs typeface="IBM Plex Sans Medium" pitchFamily="34" charset="-120"/>
              </a:rPr>
              <a:t>Performance</a:t>
            </a:r>
            <a:endParaRPr lang="en-US" sz="2300" dirty="0"/>
          </a:p>
        </p:txBody>
      </p:sp>
      <p:sp>
        <p:nvSpPr>
          <p:cNvPr id="20" name="Text 18"/>
          <p:cNvSpPr/>
          <p:nvPr/>
        </p:nvSpPr>
        <p:spPr>
          <a:xfrm>
            <a:off x="8200787" y="7203043"/>
            <a:ext cx="5603200" cy="377904"/>
          </a:xfrm>
          <a:prstGeom prst="rect">
            <a:avLst/>
          </a:prstGeom>
          <a:noFill/>
          <a:ln/>
        </p:spPr>
        <p:txBody>
          <a:bodyPr wrap="none" lIns="0" tIns="0" rIns="0" bIns="0" rtlCol="0" anchor="t"/>
          <a:lstStyle/>
          <a:p>
            <a:pPr indent="0" marL="0">
              <a:lnSpc>
                <a:spcPts val="2950"/>
              </a:lnSpc>
              <a:buNone/>
            </a:pPr>
            <a:r>
              <a:rPr lang="en-US" sz="1850" dirty="0">
                <a:solidFill>
                  <a:srgbClr val="D4D4D1"/>
                </a:solidFill>
                <a:latin typeface="Roboto" pitchFamily="34" charset="0"/>
                <a:ea typeface="Roboto" pitchFamily="34" charset="-122"/>
                <a:cs typeface="Roboto" pitchFamily="34" charset="-120"/>
              </a:rPr>
              <a:t>Processamento paralelo de mensagens</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03434" y="660083"/>
            <a:ext cx="10268664" cy="717352"/>
          </a:xfrm>
          <a:prstGeom prst="rect">
            <a:avLst/>
          </a:prstGeom>
          <a:noFill/>
          <a:ln/>
        </p:spPr>
        <p:txBody>
          <a:bodyPr wrap="none" lIns="0" tIns="0" rIns="0" bIns="0" rtlCol="0" anchor="t"/>
          <a:lstStyle/>
          <a:p>
            <a:pPr indent="0" marL="0">
              <a:lnSpc>
                <a:spcPts val="5600"/>
              </a:lnSpc>
              <a:buNone/>
            </a:pPr>
            <a:r>
              <a:rPr lang="en-US" sz="4500" dirty="0">
                <a:solidFill>
                  <a:srgbClr val="F3F3F2"/>
                </a:solidFill>
                <a:latin typeface="IBM Plex Sans Medium" pitchFamily="34" charset="0"/>
                <a:ea typeface="IBM Plex Sans Medium" pitchFamily="34" charset="-122"/>
                <a:cs typeface="IBM Plex Sans Medium" pitchFamily="34" charset="-120"/>
              </a:rPr>
              <a:t>Exemplos de Mensagens e Persistência</a:t>
            </a:r>
            <a:endParaRPr lang="en-US" sz="4500" dirty="0"/>
          </a:p>
        </p:txBody>
      </p:sp>
      <p:sp>
        <p:nvSpPr>
          <p:cNvPr id="3" name="Text 1"/>
          <p:cNvSpPr/>
          <p:nvPr/>
        </p:nvSpPr>
        <p:spPr>
          <a:xfrm>
            <a:off x="803434" y="1836539"/>
            <a:ext cx="13023533" cy="1468755"/>
          </a:xfrm>
          <a:prstGeom prst="rect">
            <a:avLst/>
          </a:prstGeom>
          <a:noFill/>
          <a:ln/>
        </p:spPr>
        <p:txBody>
          <a:bodyPr wrap="square" lIns="0" tIns="0" rIns="0" bIns="0" rtlCol="0" anchor="t"/>
          <a:lstStyle/>
          <a:p>
            <a:pPr indent="0" marL="0">
              <a:lnSpc>
                <a:spcPts val="2850"/>
              </a:lnSpc>
              <a:buNone/>
            </a:pPr>
            <a:r>
              <a:rPr lang="en-US" sz="1800" dirty="0">
                <a:solidFill>
                  <a:srgbClr val="D4D4D1"/>
                </a:solidFill>
                <a:latin typeface="Roboto" pitchFamily="34" charset="0"/>
                <a:ea typeface="Roboto" pitchFamily="34" charset="-122"/>
                <a:cs typeface="Roboto" pitchFamily="34" charset="-120"/>
              </a:rPr>
              <a:t>No projeto, o uso do RabbitMQ permite que os serviços se comuniquem de forma assíncrona. Por exemplo, o PrecoService publica mensagens sobre alterações de preços, e o AlertaService consome essas mensagens para atualizar alertas no banco de dados. O AlertaRepository é responsável por armazenar e recuperar informações dos alertas no MongoDB, garantindo que a lógica de persistência esteja separada da lógica de negócios, conforme os princípios SOLID.</a:t>
            </a:r>
            <a:endParaRPr lang="en-US" sz="1800" dirty="0"/>
          </a:p>
        </p:txBody>
      </p:sp>
      <p:sp>
        <p:nvSpPr>
          <p:cNvPr id="4" name="Text 2"/>
          <p:cNvSpPr/>
          <p:nvPr/>
        </p:nvSpPr>
        <p:spPr>
          <a:xfrm>
            <a:off x="803434" y="3563541"/>
            <a:ext cx="13023533" cy="1101566"/>
          </a:xfrm>
          <a:prstGeom prst="rect">
            <a:avLst/>
          </a:prstGeom>
          <a:noFill/>
          <a:ln/>
        </p:spPr>
        <p:txBody>
          <a:bodyPr wrap="square" lIns="0" tIns="0" rIns="0" bIns="0" rtlCol="0" anchor="t"/>
          <a:lstStyle/>
          <a:p>
            <a:pPr indent="0" marL="0">
              <a:lnSpc>
                <a:spcPts val="2850"/>
              </a:lnSpc>
              <a:buNone/>
            </a:pPr>
            <a:r>
              <a:rPr lang="en-US" sz="1800" dirty="0">
                <a:solidFill>
                  <a:srgbClr val="D4D4D1"/>
                </a:solidFill>
                <a:latin typeface="Roboto" pitchFamily="34" charset="0"/>
                <a:ea typeface="Roboto" pitchFamily="34" charset="-122"/>
                <a:cs typeface="Roboto" pitchFamily="34" charset="-120"/>
              </a:rPr>
              <a:t>Essa arquitetura baseada em mensagens permite que novos serviços sejam facilmente integrados ao sistema, como um LogService, que pode consumir as mesmas mensagens do RabbitMQ sem impactar os serviços existentes, demonstrando a flexibilidade da arquitetura.</a:t>
            </a:r>
            <a:endParaRPr lang="en-US" sz="1800" dirty="0"/>
          </a:p>
        </p:txBody>
      </p:sp>
      <p:sp>
        <p:nvSpPr>
          <p:cNvPr id="5" name="Shape 3"/>
          <p:cNvSpPr/>
          <p:nvPr/>
        </p:nvSpPr>
        <p:spPr>
          <a:xfrm>
            <a:off x="803434" y="4923353"/>
            <a:ext cx="13023533" cy="2646045"/>
          </a:xfrm>
          <a:prstGeom prst="roundRect">
            <a:avLst>
              <a:gd name="adj" fmla="val 1301"/>
            </a:avLst>
          </a:prstGeom>
          <a:noFill/>
          <a:ln w="7620">
            <a:solidFill>
              <a:srgbClr val="FFFFFF">
                <a:alpha val="24000"/>
              </a:srgbClr>
            </a:solidFill>
            <a:prstDash val="solid"/>
          </a:ln>
        </p:spPr>
      </p:sp>
      <p:sp>
        <p:nvSpPr>
          <p:cNvPr id="6" name="Shape 4"/>
          <p:cNvSpPr/>
          <p:nvPr/>
        </p:nvSpPr>
        <p:spPr>
          <a:xfrm>
            <a:off x="811054" y="4930973"/>
            <a:ext cx="13006983" cy="657701"/>
          </a:xfrm>
          <a:prstGeom prst="rect">
            <a:avLst/>
          </a:prstGeom>
          <a:solidFill>
            <a:srgbClr val="FFFFFF">
              <a:alpha val="4000"/>
            </a:srgbClr>
          </a:solidFill>
          <a:ln/>
        </p:spPr>
      </p:sp>
      <p:sp>
        <p:nvSpPr>
          <p:cNvPr id="7" name="Text 5"/>
          <p:cNvSpPr/>
          <p:nvPr/>
        </p:nvSpPr>
        <p:spPr>
          <a:xfrm>
            <a:off x="1042035" y="5076230"/>
            <a:ext cx="3872270" cy="367189"/>
          </a:xfrm>
          <a:prstGeom prst="rect">
            <a:avLst/>
          </a:prstGeom>
          <a:noFill/>
          <a:ln/>
        </p:spPr>
        <p:txBody>
          <a:bodyPr wrap="none" lIns="0" tIns="0" rIns="0" bIns="0" rtlCol="0" anchor="t"/>
          <a:lstStyle/>
          <a:p>
            <a:pPr indent="0" marL="0">
              <a:lnSpc>
                <a:spcPts val="2850"/>
              </a:lnSpc>
              <a:buNone/>
            </a:pPr>
            <a:r>
              <a:rPr lang="en-US" sz="1800" dirty="0">
                <a:solidFill>
                  <a:srgbClr val="D4D4D1"/>
                </a:solidFill>
                <a:latin typeface="Roboto" pitchFamily="34" charset="0"/>
                <a:ea typeface="Roboto" pitchFamily="34" charset="-122"/>
                <a:cs typeface="Roboto" pitchFamily="34" charset="-120"/>
              </a:rPr>
              <a:t>Serviço</a:t>
            </a:r>
            <a:endParaRPr lang="en-US" sz="1800" dirty="0"/>
          </a:p>
        </p:txBody>
      </p:sp>
      <p:sp>
        <p:nvSpPr>
          <p:cNvPr id="8" name="Text 6"/>
          <p:cNvSpPr/>
          <p:nvPr/>
        </p:nvSpPr>
        <p:spPr>
          <a:xfrm>
            <a:off x="5381030" y="5076230"/>
            <a:ext cx="3868460" cy="367189"/>
          </a:xfrm>
          <a:prstGeom prst="rect">
            <a:avLst/>
          </a:prstGeom>
          <a:noFill/>
          <a:ln/>
        </p:spPr>
        <p:txBody>
          <a:bodyPr wrap="none" lIns="0" tIns="0" rIns="0" bIns="0" rtlCol="0" anchor="t"/>
          <a:lstStyle/>
          <a:p>
            <a:pPr indent="0" marL="0">
              <a:lnSpc>
                <a:spcPts val="2850"/>
              </a:lnSpc>
              <a:buNone/>
            </a:pPr>
            <a:r>
              <a:rPr lang="en-US" sz="1800" dirty="0">
                <a:solidFill>
                  <a:srgbClr val="D4D4D1"/>
                </a:solidFill>
                <a:latin typeface="Roboto" pitchFamily="34" charset="0"/>
                <a:ea typeface="Roboto" pitchFamily="34" charset="-122"/>
                <a:cs typeface="Roboto" pitchFamily="34" charset="-120"/>
              </a:rPr>
              <a:t>Função</a:t>
            </a:r>
            <a:endParaRPr lang="en-US" sz="1800" dirty="0"/>
          </a:p>
        </p:txBody>
      </p:sp>
      <p:sp>
        <p:nvSpPr>
          <p:cNvPr id="9" name="Text 7"/>
          <p:cNvSpPr/>
          <p:nvPr/>
        </p:nvSpPr>
        <p:spPr>
          <a:xfrm>
            <a:off x="9716214" y="5076230"/>
            <a:ext cx="3872270" cy="367189"/>
          </a:xfrm>
          <a:prstGeom prst="rect">
            <a:avLst/>
          </a:prstGeom>
          <a:noFill/>
          <a:ln/>
        </p:spPr>
        <p:txBody>
          <a:bodyPr wrap="none" lIns="0" tIns="0" rIns="0" bIns="0" rtlCol="0" anchor="t"/>
          <a:lstStyle/>
          <a:p>
            <a:pPr indent="0" marL="0">
              <a:lnSpc>
                <a:spcPts val="2850"/>
              </a:lnSpc>
              <a:buNone/>
            </a:pPr>
            <a:r>
              <a:rPr lang="en-US" sz="1800" dirty="0">
                <a:solidFill>
                  <a:srgbClr val="D4D4D1"/>
                </a:solidFill>
                <a:latin typeface="Roboto" pitchFamily="34" charset="0"/>
                <a:ea typeface="Roboto" pitchFamily="34" charset="-122"/>
                <a:cs typeface="Roboto" pitchFamily="34" charset="-120"/>
              </a:rPr>
              <a:t>Interação</a:t>
            </a:r>
            <a:endParaRPr lang="en-US" sz="1800" dirty="0"/>
          </a:p>
        </p:txBody>
      </p:sp>
      <p:sp>
        <p:nvSpPr>
          <p:cNvPr id="10" name="Shape 8"/>
          <p:cNvSpPr/>
          <p:nvPr/>
        </p:nvSpPr>
        <p:spPr>
          <a:xfrm>
            <a:off x="811054" y="5588675"/>
            <a:ext cx="13006983" cy="657701"/>
          </a:xfrm>
          <a:prstGeom prst="rect">
            <a:avLst/>
          </a:prstGeom>
          <a:solidFill>
            <a:srgbClr val="000000">
              <a:alpha val="4000"/>
            </a:srgbClr>
          </a:solidFill>
          <a:ln/>
        </p:spPr>
      </p:sp>
      <p:sp>
        <p:nvSpPr>
          <p:cNvPr id="11" name="Text 9"/>
          <p:cNvSpPr/>
          <p:nvPr/>
        </p:nvSpPr>
        <p:spPr>
          <a:xfrm>
            <a:off x="1042035" y="5733931"/>
            <a:ext cx="3872270" cy="367189"/>
          </a:xfrm>
          <a:prstGeom prst="rect">
            <a:avLst/>
          </a:prstGeom>
          <a:noFill/>
          <a:ln/>
        </p:spPr>
        <p:txBody>
          <a:bodyPr wrap="none" lIns="0" tIns="0" rIns="0" bIns="0" rtlCol="0" anchor="t"/>
          <a:lstStyle/>
          <a:p>
            <a:pPr indent="0" marL="0">
              <a:lnSpc>
                <a:spcPts val="2850"/>
              </a:lnSpc>
              <a:buNone/>
            </a:pPr>
            <a:r>
              <a:rPr lang="en-US" sz="1800" dirty="0">
                <a:solidFill>
                  <a:srgbClr val="D4D4D1"/>
                </a:solidFill>
                <a:latin typeface="Roboto" pitchFamily="34" charset="0"/>
                <a:ea typeface="Roboto" pitchFamily="34" charset="-122"/>
                <a:cs typeface="Roboto" pitchFamily="34" charset="-120"/>
              </a:rPr>
              <a:t>PrecoService</a:t>
            </a:r>
            <a:endParaRPr lang="en-US" sz="1800" dirty="0"/>
          </a:p>
        </p:txBody>
      </p:sp>
      <p:sp>
        <p:nvSpPr>
          <p:cNvPr id="12" name="Text 10"/>
          <p:cNvSpPr/>
          <p:nvPr/>
        </p:nvSpPr>
        <p:spPr>
          <a:xfrm>
            <a:off x="5381030" y="5733931"/>
            <a:ext cx="3868460" cy="367189"/>
          </a:xfrm>
          <a:prstGeom prst="rect">
            <a:avLst/>
          </a:prstGeom>
          <a:noFill/>
          <a:ln/>
        </p:spPr>
        <p:txBody>
          <a:bodyPr wrap="none" lIns="0" tIns="0" rIns="0" bIns="0" rtlCol="0" anchor="t"/>
          <a:lstStyle/>
          <a:p>
            <a:pPr indent="0" marL="0">
              <a:lnSpc>
                <a:spcPts val="2850"/>
              </a:lnSpc>
              <a:buNone/>
            </a:pPr>
            <a:r>
              <a:rPr lang="en-US" sz="1800" dirty="0">
                <a:solidFill>
                  <a:srgbClr val="D4D4D1"/>
                </a:solidFill>
                <a:latin typeface="Roboto" pitchFamily="34" charset="0"/>
                <a:ea typeface="Roboto" pitchFamily="34" charset="-122"/>
                <a:cs typeface="Roboto" pitchFamily="34" charset="-120"/>
              </a:rPr>
              <a:t>Publica alterações de preços</a:t>
            </a:r>
            <a:endParaRPr lang="en-US" sz="1800" dirty="0"/>
          </a:p>
        </p:txBody>
      </p:sp>
      <p:sp>
        <p:nvSpPr>
          <p:cNvPr id="13" name="Text 11"/>
          <p:cNvSpPr/>
          <p:nvPr/>
        </p:nvSpPr>
        <p:spPr>
          <a:xfrm>
            <a:off x="9716214" y="5733931"/>
            <a:ext cx="3872270" cy="367189"/>
          </a:xfrm>
          <a:prstGeom prst="rect">
            <a:avLst/>
          </a:prstGeom>
          <a:noFill/>
          <a:ln/>
        </p:spPr>
        <p:txBody>
          <a:bodyPr wrap="none" lIns="0" tIns="0" rIns="0" bIns="0" rtlCol="0" anchor="t"/>
          <a:lstStyle/>
          <a:p>
            <a:pPr indent="0" marL="0">
              <a:lnSpc>
                <a:spcPts val="2850"/>
              </a:lnSpc>
              <a:buNone/>
            </a:pPr>
            <a:r>
              <a:rPr lang="en-US" sz="1800" dirty="0">
                <a:solidFill>
                  <a:srgbClr val="D4D4D1"/>
                </a:solidFill>
                <a:latin typeface="Roboto" pitchFamily="34" charset="0"/>
                <a:ea typeface="Roboto" pitchFamily="34" charset="-122"/>
                <a:cs typeface="Roboto" pitchFamily="34" charset="-120"/>
              </a:rPr>
              <a:t>Envia para RabbitMQ</a:t>
            </a:r>
            <a:endParaRPr lang="en-US" sz="1800" dirty="0"/>
          </a:p>
        </p:txBody>
      </p:sp>
      <p:sp>
        <p:nvSpPr>
          <p:cNvPr id="14" name="Shape 12"/>
          <p:cNvSpPr/>
          <p:nvPr/>
        </p:nvSpPr>
        <p:spPr>
          <a:xfrm>
            <a:off x="811054" y="6246376"/>
            <a:ext cx="13006983" cy="657701"/>
          </a:xfrm>
          <a:prstGeom prst="rect">
            <a:avLst/>
          </a:prstGeom>
          <a:solidFill>
            <a:srgbClr val="FFFFFF">
              <a:alpha val="4000"/>
            </a:srgbClr>
          </a:solidFill>
          <a:ln/>
        </p:spPr>
      </p:sp>
      <p:sp>
        <p:nvSpPr>
          <p:cNvPr id="15" name="Text 13"/>
          <p:cNvSpPr/>
          <p:nvPr/>
        </p:nvSpPr>
        <p:spPr>
          <a:xfrm>
            <a:off x="1042035" y="6391632"/>
            <a:ext cx="3872270" cy="367189"/>
          </a:xfrm>
          <a:prstGeom prst="rect">
            <a:avLst/>
          </a:prstGeom>
          <a:noFill/>
          <a:ln/>
        </p:spPr>
        <p:txBody>
          <a:bodyPr wrap="none" lIns="0" tIns="0" rIns="0" bIns="0" rtlCol="0" anchor="t"/>
          <a:lstStyle/>
          <a:p>
            <a:pPr indent="0" marL="0">
              <a:lnSpc>
                <a:spcPts val="2850"/>
              </a:lnSpc>
              <a:buNone/>
            </a:pPr>
            <a:r>
              <a:rPr lang="en-US" sz="1800" dirty="0">
                <a:solidFill>
                  <a:srgbClr val="D4D4D1"/>
                </a:solidFill>
                <a:latin typeface="Roboto" pitchFamily="34" charset="0"/>
                <a:ea typeface="Roboto" pitchFamily="34" charset="-122"/>
                <a:cs typeface="Roboto" pitchFamily="34" charset="-120"/>
              </a:rPr>
              <a:t>AlertaService</a:t>
            </a:r>
            <a:endParaRPr lang="en-US" sz="1800" dirty="0"/>
          </a:p>
        </p:txBody>
      </p:sp>
      <p:sp>
        <p:nvSpPr>
          <p:cNvPr id="16" name="Text 14"/>
          <p:cNvSpPr/>
          <p:nvPr/>
        </p:nvSpPr>
        <p:spPr>
          <a:xfrm>
            <a:off x="5381030" y="6391632"/>
            <a:ext cx="3868460" cy="367189"/>
          </a:xfrm>
          <a:prstGeom prst="rect">
            <a:avLst/>
          </a:prstGeom>
          <a:noFill/>
          <a:ln/>
        </p:spPr>
        <p:txBody>
          <a:bodyPr wrap="none" lIns="0" tIns="0" rIns="0" bIns="0" rtlCol="0" anchor="t"/>
          <a:lstStyle/>
          <a:p>
            <a:pPr indent="0" marL="0">
              <a:lnSpc>
                <a:spcPts val="2850"/>
              </a:lnSpc>
              <a:buNone/>
            </a:pPr>
            <a:r>
              <a:rPr lang="en-US" sz="1800" dirty="0">
                <a:solidFill>
                  <a:srgbClr val="D4D4D1"/>
                </a:solidFill>
                <a:latin typeface="Roboto" pitchFamily="34" charset="0"/>
                <a:ea typeface="Roboto" pitchFamily="34" charset="-122"/>
                <a:cs typeface="Roboto" pitchFamily="34" charset="-120"/>
              </a:rPr>
              <a:t>Processa alertas</a:t>
            </a:r>
            <a:endParaRPr lang="en-US" sz="1800" dirty="0"/>
          </a:p>
        </p:txBody>
      </p:sp>
      <p:sp>
        <p:nvSpPr>
          <p:cNvPr id="17" name="Text 15"/>
          <p:cNvSpPr/>
          <p:nvPr/>
        </p:nvSpPr>
        <p:spPr>
          <a:xfrm>
            <a:off x="9716214" y="6391632"/>
            <a:ext cx="3872270" cy="367189"/>
          </a:xfrm>
          <a:prstGeom prst="rect">
            <a:avLst/>
          </a:prstGeom>
          <a:noFill/>
          <a:ln/>
        </p:spPr>
        <p:txBody>
          <a:bodyPr wrap="none" lIns="0" tIns="0" rIns="0" bIns="0" rtlCol="0" anchor="t"/>
          <a:lstStyle/>
          <a:p>
            <a:pPr indent="0" marL="0">
              <a:lnSpc>
                <a:spcPts val="2850"/>
              </a:lnSpc>
              <a:buNone/>
            </a:pPr>
            <a:r>
              <a:rPr lang="en-US" sz="1800" dirty="0">
                <a:solidFill>
                  <a:srgbClr val="D4D4D1"/>
                </a:solidFill>
                <a:latin typeface="Roboto" pitchFamily="34" charset="0"/>
                <a:ea typeface="Roboto" pitchFamily="34" charset="-122"/>
                <a:cs typeface="Roboto" pitchFamily="34" charset="-120"/>
              </a:rPr>
              <a:t>Consome do RabbitMQ</a:t>
            </a:r>
            <a:endParaRPr lang="en-US" sz="1800" dirty="0"/>
          </a:p>
        </p:txBody>
      </p:sp>
      <p:sp>
        <p:nvSpPr>
          <p:cNvPr id="18" name="Shape 16"/>
          <p:cNvSpPr/>
          <p:nvPr/>
        </p:nvSpPr>
        <p:spPr>
          <a:xfrm>
            <a:off x="811054" y="6904077"/>
            <a:ext cx="13006983" cy="657701"/>
          </a:xfrm>
          <a:prstGeom prst="rect">
            <a:avLst/>
          </a:prstGeom>
          <a:solidFill>
            <a:srgbClr val="000000">
              <a:alpha val="4000"/>
            </a:srgbClr>
          </a:solidFill>
          <a:ln/>
        </p:spPr>
      </p:sp>
      <p:sp>
        <p:nvSpPr>
          <p:cNvPr id="19" name="Text 17"/>
          <p:cNvSpPr/>
          <p:nvPr/>
        </p:nvSpPr>
        <p:spPr>
          <a:xfrm>
            <a:off x="1042035" y="7049333"/>
            <a:ext cx="3872270" cy="367189"/>
          </a:xfrm>
          <a:prstGeom prst="rect">
            <a:avLst/>
          </a:prstGeom>
          <a:noFill/>
          <a:ln/>
        </p:spPr>
        <p:txBody>
          <a:bodyPr wrap="none" lIns="0" tIns="0" rIns="0" bIns="0" rtlCol="0" anchor="t"/>
          <a:lstStyle/>
          <a:p>
            <a:pPr indent="0" marL="0">
              <a:lnSpc>
                <a:spcPts val="2850"/>
              </a:lnSpc>
              <a:buNone/>
            </a:pPr>
            <a:r>
              <a:rPr lang="en-US" sz="1800" dirty="0">
                <a:solidFill>
                  <a:srgbClr val="D4D4D1"/>
                </a:solidFill>
                <a:latin typeface="Roboto" pitchFamily="34" charset="0"/>
                <a:ea typeface="Roboto" pitchFamily="34" charset="-122"/>
                <a:cs typeface="Roboto" pitchFamily="34" charset="-120"/>
              </a:rPr>
              <a:t>AlertaRepository</a:t>
            </a:r>
            <a:endParaRPr lang="en-US" sz="1800" dirty="0"/>
          </a:p>
        </p:txBody>
      </p:sp>
      <p:sp>
        <p:nvSpPr>
          <p:cNvPr id="20" name="Text 18"/>
          <p:cNvSpPr/>
          <p:nvPr/>
        </p:nvSpPr>
        <p:spPr>
          <a:xfrm>
            <a:off x="5381030" y="7049333"/>
            <a:ext cx="3868460" cy="367189"/>
          </a:xfrm>
          <a:prstGeom prst="rect">
            <a:avLst/>
          </a:prstGeom>
          <a:noFill/>
          <a:ln/>
        </p:spPr>
        <p:txBody>
          <a:bodyPr wrap="none" lIns="0" tIns="0" rIns="0" bIns="0" rtlCol="0" anchor="t"/>
          <a:lstStyle/>
          <a:p>
            <a:pPr indent="0" marL="0">
              <a:lnSpc>
                <a:spcPts val="2850"/>
              </a:lnSpc>
              <a:buNone/>
            </a:pPr>
            <a:r>
              <a:rPr lang="en-US" sz="1800" dirty="0">
                <a:solidFill>
                  <a:srgbClr val="D4D4D1"/>
                </a:solidFill>
                <a:latin typeface="Roboto" pitchFamily="34" charset="0"/>
                <a:ea typeface="Roboto" pitchFamily="34" charset="-122"/>
                <a:cs typeface="Roboto" pitchFamily="34" charset="-120"/>
              </a:rPr>
              <a:t>Persiste dados</a:t>
            </a:r>
            <a:endParaRPr lang="en-US" sz="1800" dirty="0"/>
          </a:p>
        </p:txBody>
      </p:sp>
      <p:sp>
        <p:nvSpPr>
          <p:cNvPr id="21" name="Text 19"/>
          <p:cNvSpPr/>
          <p:nvPr/>
        </p:nvSpPr>
        <p:spPr>
          <a:xfrm>
            <a:off x="9716214" y="7049333"/>
            <a:ext cx="3872270" cy="367189"/>
          </a:xfrm>
          <a:prstGeom prst="rect">
            <a:avLst/>
          </a:prstGeom>
          <a:noFill/>
          <a:ln/>
        </p:spPr>
        <p:txBody>
          <a:bodyPr wrap="none" lIns="0" tIns="0" rIns="0" bIns="0" rtlCol="0" anchor="t"/>
          <a:lstStyle/>
          <a:p>
            <a:pPr indent="0" marL="0">
              <a:lnSpc>
                <a:spcPts val="2850"/>
              </a:lnSpc>
              <a:buNone/>
            </a:pPr>
            <a:r>
              <a:rPr lang="en-US" sz="1800" dirty="0">
                <a:solidFill>
                  <a:srgbClr val="D4D4D1"/>
                </a:solidFill>
                <a:latin typeface="Roboto" pitchFamily="34" charset="0"/>
                <a:ea typeface="Roboto" pitchFamily="34" charset="-122"/>
                <a:cs typeface="Roboto" pitchFamily="34" charset="-120"/>
              </a:rPr>
              <a:t>Interage com MongoDB</a:t>
            </a:r>
            <a:endParaRPr lang="en-US" sz="18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2024-10-22T00:51:20Z</dcterms:created>
  <dcterms:modified xsi:type="dcterms:W3CDTF">2024-10-22T00:51:20Z</dcterms:modified>
</cp:coreProperties>
</file>